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62" r:id="rId4"/>
    <p:sldId id="259" r:id="rId5"/>
    <p:sldId id="260" r:id="rId6"/>
    <p:sldId id="261" r:id="rId7"/>
    <p:sldId id="263" r:id="rId8"/>
    <p:sldId id="264" r:id="rId9"/>
    <p:sldId id="265" r:id="rId10"/>
    <p:sldId id="266" r:id="rId11"/>
    <p:sldId id="25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ED5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06" autoAdjust="0"/>
  </p:normalViewPr>
  <p:slideViewPr>
    <p:cSldViewPr>
      <p:cViewPr varScale="1">
        <p:scale>
          <a:sx n="68" d="100"/>
          <a:sy n="68" d="100"/>
        </p:scale>
        <p:origin x="-121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64E92002-FD94-4E9A-9DCB-9BDA108B6908}" type="datetimeFigureOut">
              <a:rPr lang="en-US" smtClean="0"/>
              <a:pPr/>
              <a:t>3/21/2014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67378507-70BC-49CB-8B94-89D167671616}" type="slidenum">
              <a:rPr lang="en-US" smtClean="0"/>
              <a:pPr/>
              <a:t>‹#›</a:t>
            </a:fld>
            <a:endParaRPr lang="en-US"/>
          </a:p>
        </p:txBody>
      </p:sp>
    </p:spTree>
    <p:extLst>
      <p:ext uri="{BB962C8B-B14F-4D97-AF65-F5344CB8AC3E}">
        <p14:creationId xmlns:p14="http://schemas.microsoft.com/office/powerpoint/2010/main" xmlns="" val="773896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r>
              <a:rPr lang="en-US" baseline="0" dirty="0" smtClean="0"/>
              <a:t> everyone and thank you for joining us for our presentation today. (Introductions)</a:t>
            </a:r>
            <a:endParaRPr lang="en-US" dirty="0"/>
          </a:p>
        </p:txBody>
      </p:sp>
      <p:sp>
        <p:nvSpPr>
          <p:cNvPr id="4" name="Slide Number Placeholder 3"/>
          <p:cNvSpPr>
            <a:spLocks noGrp="1"/>
          </p:cNvSpPr>
          <p:nvPr>
            <p:ph type="sldNum" sz="quarter" idx="10"/>
          </p:nvPr>
        </p:nvSpPr>
        <p:spPr/>
        <p:txBody>
          <a:bodyPr/>
          <a:lstStyle/>
          <a:p>
            <a:fld id="{67378507-70BC-49CB-8B94-89D167671616}" type="slidenum">
              <a:rPr lang="en-US" smtClean="0"/>
              <a:pPr/>
              <a:t>1</a:t>
            </a:fld>
            <a:endParaRPr lang="en-US"/>
          </a:p>
        </p:txBody>
      </p:sp>
    </p:spTree>
    <p:extLst>
      <p:ext uri="{BB962C8B-B14F-4D97-AF65-F5344CB8AC3E}">
        <p14:creationId xmlns:p14="http://schemas.microsoft.com/office/powerpoint/2010/main" xmlns="" val="2849305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A005EE-DEF6-4CB1-9B75-DAF7A994EC28}"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378507-70BC-49CB-8B94-89D16767161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78507-70BC-49CB-8B94-89D167671616}" type="slidenum">
              <a:rPr lang="en-US" smtClean="0"/>
              <a:pPr/>
              <a:t>3</a:t>
            </a:fld>
            <a:endParaRPr lang="en-US"/>
          </a:p>
        </p:txBody>
      </p:sp>
    </p:spTree>
    <p:extLst>
      <p:ext uri="{BB962C8B-B14F-4D97-AF65-F5344CB8AC3E}">
        <p14:creationId xmlns:p14="http://schemas.microsoft.com/office/powerpoint/2010/main" xmlns="" val="2646860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78507-70BC-49CB-8B94-89D167671616}" type="slidenum">
              <a:rPr lang="en-US" smtClean="0"/>
              <a:pPr/>
              <a:t>4</a:t>
            </a:fld>
            <a:endParaRPr lang="en-US"/>
          </a:p>
        </p:txBody>
      </p:sp>
    </p:spTree>
    <p:extLst>
      <p:ext uri="{BB962C8B-B14F-4D97-AF65-F5344CB8AC3E}">
        <p14:creationId xmlns:p14="http://schemas.microsoft.com/office/powerpoint/2010/main" xmlns="" val="3830477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67378507-70BC-49CB-8B94-89D16767161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78507-70BC-49CB-8B94-89D167671616}" type="slidenum">
              <a:rPr lang="en-US" smtClean="0"/>
              <a:pPr/>
              <a:t>6</a:t>
            </a:fld>
            <a:endParaRPr lang="en-US"/>
          </a:p>
        </p:txBody>
      </p:sp>
    </p:spTree>
    <p:extLst>
      <p:ext uri="{BB962C8B-B14F-4D97-AF65-F5344CB8AC3E}">
        <p14:creationId xmlns:p14="http://schemas.microsoft.com/office/powerpoint/2010/main" xmlns="" val="106865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78507-70BC-49CB-8B94-89D167671616}" type="slidenum">
              <a:rPr lang="en-US" smtClean="0"/>
              <a:pPr/>
              <a:t>7</a:t>
            </a:fld>
            <a:endParaRPr lang="en-US"/>
          </a:p>
        </p:txBody>
      </p:sp>
    </p:spTree>
    <p:extLst>
      <p:ext uri="{BB962C8B-B14F-4D97-AF65-F5344CB8AC3E}">
        <p14:creationId xmlns:p14="http://schemas.microsoft.com/office/powerpoint/2010/main" xmlns="" val="326353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378507-70BC-49CB-8B94-89D167671616}"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F94007-D00B-4857-B225-1015D5AC8378}" type="slidenum">
              <a:rPr lang="en-US" smtClean="0"/>
              <a:pPr fontAlgn="base">
                <a:spcBef>
                  <a:spcPct val="0"/>
                </a:spcBef>
                <a:spcAft>
                  <a:spcPct val="0"/>
                </a:spcAft>
                <a:defRPr/>
              </a:pPr>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CF6C75-74BF-446D-9527-D3C60153C749}" type="datetimeFigureOut">
              <a:rPr lang="en-US" smtClean="0"/>
              <a:pPr/>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9757-94A6-4F4D-AC66-E0CB807B16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F6C75-74BF-446D-9527-D3C60153C749}" type="datetimeFigureOut">
              <a:rPr lang="en-US" smtClean="0"/>
              <a:pPr/>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9757-94A6-4F4D-AC66-E0CB807B16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F6C75-74BF-446D-9527-D3C60153C749}" type="datetimeFigureOut">
              <a:rPr lang="en-US" smtClean="0"/>
              <a:pPr/>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9757-94A6-4F4D-AC66-E0CB807B16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F6C75-74BF-446D-9527-D3C60153C749}" type="datetimeFigureOut">
              <a:rPr lang="en-US" smtClean="0"/>
              <a:pPr/>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9757-94A6-4F4D-AC66-E0CB807B16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CF6C75-74BF-446D-9527-D3C60153C749}" type="datetimeFigureOut">
              <a:rPr lang="en-US" smtClean="0"/>
              <a:pPr/>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9757-94A6-4F4D-AC66-E0CB807B16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CF6C75-74BF-446D-9527-D3C60153C749}" type="datetimeFigureOut">
              <a:rPr lang="en-US" smtClean="0"/>
              <a:pPr/>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9757-94A6-4F4D-AC66-E0CB807B16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CF6C75-74BF-446D-9527-D3C60153C749}" type="datetimeFigureOut">
              <a:rPr lang="en-US" smtClean="0"/>
              <a:pPr/>
              <a:t>3/21/2014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F9757-94A6-4F4D-AC66-E0CB807B16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CF6C75-74BF-446D-9527-D3C60153C749}" type="datetimeFigureOut">
              <a:rPr lang="en-US" smtClean="0"/>
              <a:pPr/>
              <a:t>3/21/2014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F9757-94A6-4F4D-AC66-E0CB807B16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F6C75-74BF-446D-9527-D3C60153C749}" type="datetimeFigureOut">
              <a:rPr lang="en-US" smtClean="0"/>
              <a:pPr/>
              <a:t>3/21/2014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F9757-94A6-4F4D-AC66-E0CB807B16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CF6C75-74BF-446D-9527-D3C60153C749}" type="datetimeFigureOut">
              <a:rPr lang="en-US" smtClean="0"/>
              <a:pPr/>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9757-94A6-4F4D-AC66-E0CB807B16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CF6C75-74BF-446D-9527-D3C60153C749}" type="datetimeFigureOut">
              <a:rPr lang="en-US" smtClean="0"/>
              <a:pPr/>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9757-94A6-4F4D-AC66-E0CB807B16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F6C75-74BF-446D-9527-D3C60153C749}" type="datetimeFigureOut">
              <a:rPr lang="en-US" smtClean="0"/>
              <a:pPr/>
              <a:t>3/21/2014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F9757-94A6-4F4D-AC66-E0CB807B16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http://amhistory.si.edu/onthewater/exhibition/3_7.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rtstor.org/index.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accent1"/>
                </a:solidFill>
                <a:latin typeface="Adobe Garamond Pro" pitchFamily="18" charset="0"/>
              </a:rPr>
              <a:t>Provenance: The New Chapter In </a:t>
            </a:r>
            <a:r>
              <a:rPr lang="en-US" dirty="0">
                <a:solidFill>
                  <a:schemeClr val="accent1"/>
                </a:solidFill>
                <a:latin typeface="Adobe Garamond Pro" pitchFamily="18" charset="0"/>
              </a:rPr>
              <a:t>T</a:t>
            </a:r>
            <a:r>
              <a:rPr lang="en-US" dirty="0" smtClean="0">
                <a:solidFill>
                  <a:schemeClr val="accent1"/>
                </a:solidFill>
                <a:latin typeface="Adobe Garamond Pro" pitchFamily="18" charset="0"/>
              </a:rPr>
              <a:t>he Museum Narrative</a:t>
            </a:r>
            <a:endParaRPr lang="en-US" dirty="0">
              <a:solidFill>
                <a:schemeClr val="accent1"/>
              </a:solidFill>
              <a:latin typeface="Adobe Garamond Pro" pitchFamily="18" charset="0"/>
            </a:endParaRPr>
          </a:p>
        </p:txBody>
      </p:sp>
      <p:sp>
        <p:nvSpPr>
          <p:cNvPr id="3" name="Subtitle 2"/>
          <p:cNvSpPr>
            <a:spLocks noGrp="1"/>
          </p:cNvSpPr>
          <p:nvPr>
            <p:ph type="subTitle" idx="1"/>
          </p:nvPr>
        </p:nvSpPr>
        <p:spPr>
          <a:xfrm>
            <a:off x="1371600" y="5257800"/>
            <a:ext cx="6400800" cy="914400"/>
          </a:xfrm>
        </p:spPr>
        <p:txBody>
          <a:bodyPr/>
          <a:lstStyle/>
          <a:p>
            <a:r>
              <a:rPr lang="en-US" dirty="0" smtClean="0">
                <a:solidFill>
                  <a:schemeClr val="accent1"/>
                </a:solidFill>
                <a:latin typeface="Adobe Garamond Pro" pitchFamily="18" charset="0"/>
              </a:rPr>
              <a:t>Paul Caserta &amp;</a:t>
            </a:r>
            <a:r>
              <a:rPr lang="en-US" dirty="0">
                <a:solidFill>
                  <a:schemeClr val="accent1"/>
                </a:solidFill>
                <a:latin typeface="Adobe Garamond Pro" pitchFamily="18" charset="0"/>
              </a:rPr>
              <a:t> </a:t>
            </a:r>
            <a:r>
              <a:rPr lang="en-US" dirty="0" smtClean="0">
                <a:solidFill>
                  <a:schemeClr val="accent1"/>
                </a:solidFill>
                <a:latin typeface="Adobe Garamond Pro" pitchFamily="18" charset="0"/>
              </a:rPr>
              <a:t>Victoria Reed</a:t>
            </a:r>
            <a:endParaRPr lang="en-US" dirty="0">
              <a:solidFill>
                <a:schemeClr val="accent1"/>
              </a:solidFill>
              <a:latin typeface="Adobe Garamond Pro"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Adobe Garamond Pro" pitchFamily="18" charset="0"/>
              </a:rPr>
              <a:t>The Benefits</a:t>
            </a:r>
            <a:endParaRPr lang="en-US" dirty="0">
              <a:solidFill>
                <a:schemeClr val="accent1"/>
              </a:solidFill>
              <a:latin typeface="Adobe Garamond Pro" pitchFamily="18" charset="0"/>
            </a:endParaRPr>
          </a:p>
        </p:txBody>
      </p:sp>
      <p:sp>
        <p:nvSpPr>
          <p:cNvPr id="3" name="Content Placeholder 2"/>
          <p:cNvSpPr>
            <a:spLocks noGrp="1"/>
          </p:cNvSpPr>
          <p:nvPr>
            <p:ph idx="1"/>
          </p:nvPr>
        </p:nvSpPr>
        <p:spPr/>
        <p:txBody>
          <a:bodyPr/>
          <a:lstStyle/>
          <a:p>
            <a:endParaRPr lang="en-US" dirty="0" smtClean="0">
              <a:solidFill>
                <a:schemeClr val="accent1"/>
              </a:solidFill>
              <a:latin typeface="Adobe Garamond Pro" pitchFamily="18" charset="0"/>
            </a:endParaRPr>
          </a:p>
          <a:p>
            <a:r>
              <a:rPr lang="en-US" dirty="0" smtClean="0">
                <a:solidFill>
                  <a:schemeClr val="accent1"/>
                </a:solidFill>
                <a:latin typeface="Adobe Garamond Pro" pitchFamily="18" charset="0"/>
              </a:rPr>
              <a:t>Advance </a:t>
            </a:r>
            <a:r>
              <a:rPr lang="en-US" dirty="0">
                <a:solidFill>
                  <a:schemeClr val="accent1"/>
                </a:solidFill>
                <a:latin typeface="Adobe Garamond Pro" pitchFamily="18" charset="0"/>
              </a:rPr>
              <a:t>s</a:t>
            </a:r>
            <a:r>
              <a:rPr lang="en-US" dirty="0" smtClean="0">
                <a:solidFill>
                  <a:schemeClr val="accent1"/>
                </a:solidFill>
                <a:latin typeface="Adobe Garamond Pro" pitchFamily="18" charset="0"/>
              </a:rPr>
              <a:t>cholarly research</a:t>
            </a:r>
          </a:p>
          <a:p>
            <a:endParaRPr lang="en-US" dirty="0">
              <a:solidFill>
                <a:schemeClr val="accent1"/>
              </a:solidFill>
              <a:latin typeface="Adobe Garamond Pro" pitchFamily="18" charset="0"/>
            </a:endParaRPr>
          </a:p>
          <a:p>
            <a:r>
              <a:rPr lang="en-US" dirty="0" smtClean="0">
                <a:solidFill>
                  <a:schemeClr val="accent1"/>
                </a:solidFill>
                <a:latin typeface="Adobe Garamond Pro" pitchFamily="18" charset="0"/>
              </a:rPr>
              <a:t>New educational opportunities</a:t>
            </a:r>
          </a:p>
          <a:p>
            <a:endParaRPr lang="en-US" dirty="0">
              <a:solidFill>
                <a:schemeClr val="accent1"/>
              </a:solidFill>
              <a:latin typeface="Adobe Garamond Pro" pitchFamily="18" charset="0"/>
            </a:endParaRPr>
          </a:p>
          <a:p>
            <a:endParaRPr lang="en-US" dirty="0">
              <a:solidFill>
                <a:schemeClr val="accent1"/>
              </a:solidFill>
              <a:latin typeface="Adobe Garamond Pro"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latin typeface="Adobe Garamond Pro" pitchFamily="18" charset="0"/>
              </a:rPr>
              <a:t>Difficulties</a:t>
            </a:r>
            <a:endParaRPr lang="en-US" dirty="0">
              <a:solidFill>
                <a:schemeClr val="accent1"/>
              </a:solidFill>
              <a:latin typeface="Adobe Garamond Pro" pitchFamily="18" charset="0"/>
            </a:endParaRPr>
          </a:p>
        </p:txBody>
      </p:sp>
      <p:sp>
        <p:nvSpPr>
          <p:cNvPr id="3" name="Content Placeholder 2"/>
          <p:cNvSpPr>
            <a:spLocks noGrp="1"/>
          </p:cNvSpPr>
          <p:nvPr>
            <p:ph idx="1"/>
          </p:nvPr>
        </p:nvSpPr>
        <p:spPr/>
        <p:txBody>
          <a:bodyPr>
            <a:normAutofit/>
          </a:bodyPr>
          <a:lstStyle/>
          <a:p>
            <a:pPr>
              <a:buNone/>
            </a:pPr>
            <a:r>
              <a:rPr lang="en-US" dirty="0" smtClean="0">
                <a:latin typeface="Adobe Garamond Pro" pitchFamily="18" charset="0"/>
              </a:rPr>
              <a:t>	</a:t>
            </a:r>
            <a:r>
              <a:rPr lang="en-US" dirty="0" smtClean="0">
                <a:solidFill>
                  <a:schemeClr val="accent1"/>
                </a:solidFill>
                <a:latin typeface="Adobe Garamond Pro" pitchFamily="18" charset="0"/>
              </a:rPr>
              <a:t>1. Resources</a:t>
            </a:r>
          </a:p>
          <a:p>
            <a:pPr>
              <a:buNone/>
            </a:pPr>
            <a:endParaRPr lang="en-US" dirty="0" smtClean="0">
              <a:latin typeface="Adobe Garamond Pro" pitchFamily="18" charset="0"/>
            </a:endParaRPr>
          </a:p>
          <a:p>
            <a:pPr>
              <a:buNone/>
            </a:pPr>
            <a:endParaRPr lang="en-US" dirty="0" smtClean="0">
              <a:latin typeface="Adobe Garamond Pro" pitchFamily="18" charset="0"/>
            </a:endParaRPr>
          </a:p>
          <a:p>
            <a:pPr>
              <a:buNone/>
            </a:pPr>
            <a:r>
              <a:rPr lang="en-US" dirty="0" smtClean="0">
                <a:solidFill>
                  <a:schemeClr val="accent1"/>
                </a:solidFill>
                <a:latin typeface="Adobe Garamond Pro" pitchFamily="18" charset="0"/>
              </a:rPr>
              <a:t>	2. People changing from traditions</a:t>
            </a:r>
            <a:br>
              <a:rPr lang="en-US" dirty="0" smtClean="0">
                <a:solidFill>
                  <a:schemeClr val="accent1"/>
                </a:solidFill>
                <a:latin typeface="Adobe Garamond Pro" pitchFamily="18" charset="0"/>
              </a:rPr>
            </a:br>
            <a:endParaRPr lang="en-US" dirty="0" smtClean="0">
              <a:solidFill>
                <a:schemeClr val="accent1"/>
              </a:solidFill>
              <a:latin typeface="Adobe Garamond Pro" pitchFamily="18" charset="0"/>
            </a:endParaRPr>
          </a:p>
          <a:p>
            <a:pPr>
              <a:buNone/>
            </a:pPr>
            <a:r>
              <a:rPr lang="en-US" dirty="0" smtClean="0">
                <a:solidFill>
                  <a:schemeClr val="accent1"/>
                </a:solidFill>
                <a:latin typeface="Adobe Garamond Pro" pitchFamily="18" charset="0"/>
              </a:rPr>
              <a:t/>
            </a:r>
            <a:br>
              <a:rPr lang="en-US" dirty="0" smtClean="0">
                <a:solidFill>
                  <a:schemeClr val="accent1"/>
                </a:solidFill>
                <a:latin typeface="Adobe Garamond Pro" pitchFamily="18" charset="0"/>
              </a:rPr>
            </a:br>
            <a:r>
              <a:rPr lang="en-US" dirty="0" smtClean="0">
                <a:solidFill>
                  <a:schemeClr val="accent1"/>
                </a:solidFill>
                <a:latin typeface="Adobe Garamond Pro" pitchFamily="18" charset="0"/>
              </a:rPr>
              <a:t>3. Donor relations</a:t>
            </a:r>
          </a:p>
          <a:p>
            <a:pPr>
              <a:buNone/>
            </a:pPr>
            <a:endParaRPr lang="en-US" dirty="0">
              <a:solidFill>
                <a:schemeClr val="accent1"/>
              </a:solidFill>
              <a:latin typeface="Adobe Garamond Pro"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22313" y="3276600"/>
            <a:ext cx="7772400" cy="1362075"/>
          </a:xfrm>
        </p:spPr>
        <p:txBody>
          <a:bodyPr>
            <a:normAutofit/>
          </a:bodyPr>
          <a:lstStyle/>
          <a:p>
            <a:r>
              <a:rPr lang="en-US" sz="3200" b="0" i="1" smtClean="0">
                <a:solidFill>
                  <a:schemeClr val="accent1"/>
                </a:solidFill>
                <a:latin typeface="Adobe Garamond Pro" pitchFamily="18" charset="0"/>
              </a:rPr>
              <a:t>Curator</a:t>
            </a:r>
            <a:r>
              <a:rPr lang="en-US" sz="3200" i="1" smtClean="0">
                <a:solidFill>
                  <a:schemeClr val="accent1"/>
                </a:solidFill>
                <a:latin typeface="Adobe Garamond Pro" pitchFamily="18" charset="0"/>
              </a:rPr>
              <a:t> </a:t>
            </a:r>
            <a:r>
              <a:rPr lang="en-US" sz="3200" b="0" i="1" smtClean="0">
                <a:solidFill>
                  <a:schemeClr val="accent1"/>
                </a:solidFill>
                <a:latin typeface="Adobe Garamond Pro" pitchFamily="18" charset="0"/>
              </a:rPr>
              <a:t>FOR Provenance</a:t>
            </a:r>
            <a:endParaRPr lang="en-US" sz="3200" b="0" i="1" dirty="0">
              <a:solidFill>
                <a:schemeClr val="accent1"/>
              </a:solidFill>
              <a:latin typeface="Adobe Garamond Pro" pitchFamily="18" charset="0"/>
            </a:endParaRPr>
          </a:p>
        </p:txBody>
      </p:sp>
      <p:sp>
        <p:nvSpPr>
          <p:cNvPr id="5" name="Text Placeholder 4"/>
          <p:cNvSpPr>
            <a:spLocks noGrp="1"/>
          </p:cNvSpPr>
          <p:nvPr>
            <p:ph type="body" idx="1"/>
          </p:nvPr>
        </p:nvSpPr>
        <p:spPr>
          <a:xfrm>
            <a:off x="722313" y="1752600"/>
            <a:ext cx="7772400" cy="1500187"/>
          </a:xfrm>
        </p:spPr>
        <p:txBody>
          <a:bodyPr>
            <a:normAutofit/>
          </a:bodyPr>
          <a:lstStyle/>
          <a:p>
            <a:r>
              <a:rPr lang="en-US" sz="4000" dirty="0" smtClean="0">
                <a:solidFill>
                  <a:schemeClr val="accent1"/>
                </a:solidFill>
                <a:latin typeface="Adobe Garamond Pro" pitchFamily="18" charset="0"/>
              </a:rPr>
              <a:t>Victoria Reed</a:t>
            </a:r>
            <a:endParaRPr lang="en-US" sz="4000" dirty="0">
              <a:solidFill>
                <a:schemeClr val="accent1"/>
              </a:solidFill>
              <a:latin typeface="Adobe Garamond Pro"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ccp01"/>
          <p:cNvPicPr>
            <a:picLocks noChangeAspect="1" noChangeArrowheads="1"/>
          </p:cNvPicPr>
          <p:nvPr/>
        </p:nvPicPr>
        <p:blipFill>
          <a:blip r:embed="rId2" cstate="email"/>
          <a:srcRect/>
          <a:stretch>
            <a:fillRect/>
          </a:stretch>
        </p:blipFill>
        <p:spPr bwMode="auto">
          <a:xfrm>
            <a:off x="3886200" y="3581400"/>
            <a:ext cx="5029200" cy="3166824"/>
          </a:xfrm>
          <a:prstGeom prst="rect">
            <a:avLst/>
          </a:prstGeom>
          <a:noFill/>
        </p:spPr>
      </p:pic>
      <p:pic>
        <p:nvPicPr>
          <p:cNvPr id="2" name="Picture 4" descr="Hitler and Mussolini"/>
          <p:cNvPicPr>
            <a:picLocks noChangeAspect="1" noChangeArrowheads="1"/>
          </p:cNvPicPr>
          <p:nvPr/>
        </p:nvPicPr>
        <p:blipFill>
          <a:blip r:embed="rId3" cstate="email"/>
          <a:srcRect/>
          <a:stretch>
            <a:fillRect/>
          </a:stretch>
        </p:blipFill>
        <p:spPr bwMode="auto">
          <a:xfrm>
            <a:off x="228600" y="152400"/>
            <a:ext cx="5383258" cy="4132262"/>
          </a:xfrm>
          <a:prstGeom prst="rect">
            <a:avLst/>
          </a:prstGeom>
          <a:noFill/>
        </p:spPr>
      </p:pic>
      <p:sp>
        <p:nvSpPr>
          <p:cNvPr id="4" name="Rectangle 3"/>
          <p:cNvSpPr/>
          <p:nvPr/>
        </p:nvSpPr>
        <p:spPr>
          <a:xfrm>
            <a:off x="5638800" y="457200"/>
            <a:ext cx="3962400" cy="646331"/>
          </a:xfrm>
          <a:prstGeom prst="rect">
            <a:avLst/>
          </a:prstGeom>
        </p:spPr>
        <p:txBody>
          <a:bodyPr wrap="square">
            <a:spAutoFit/>
          </a:bodyPr>
          <a:lstStyle/>
          <a:p>
            <a:r>
              <a:rPr lang="en-US" dirty="0" smtClean="0">
                <a:solidFill>
                  <a:schemeClr val="bg1"/>
                </a:solidFill>
                <a:latin typeface="Book Antiqua" pitchFamily="18" charset="0"/>
              </a:rPr>
              <a:t>Hitler and Mussolini at the </a:t>
            </a:r>
          </a:p>
          <a:p>
            <a:r>
              <a:rPr lang="en-US" dirty="0" smtClean="0">
                <a:solidFill>
                  <a:schemeClr val="bg1"/>
                </a:solidFill>
                <a:latin typeface="Book Antiqua" pitchFamily="18" charset="0"/>
              </a:rPr>
              <a:t>Borghese Gallery, Rome, 1938.</a:t>
            </a:r>
            <a:endParaRPr lang="en-US" dirty="0">
              <a:solidFill>
                <a:schemeClr val="bg1"/>
              </a:solidFill>
              <a:latin typeface="Book Antiqua" pitchFamily="18" charset="0"/>
            </a:endParaRPr>
          </a:p>
        </p:txBody>
      </p:sp>
      <p:sp>
        <p:nvSpPr>
          <p:cNvPr id="5" name="TextBox 4"/>
          <p:cNvSpPr txBox="1"/>
          <p:nvPr/>
        </p:nvSpPr>
        <p:spPr>
          <a:xfrm>
            <a:off x="228600" y="5943600"/>
            <a:ext cx="3627916" cy="646331"/>
          </a:xfrm>
          <a:prstGeom prst="rect">
            <a:avLst/>
          </a:prstGeom>
          <a:noFill/>
        </p:spPr>
        <p:txBody>
          <a:bodyPr wrap="none" rtlCol="0">
            <a:spAutoFit/>
          </a:bodyPr>
          <a:lstStyle/>
          <a:p>
            <a:pPr algn="r"/>
            <a:r>
              <a:rPr lang="en-US" dirty="0" smtClean="0">
                <a:solidFill>
                  <a:schemeClr val="bg1"/>
                </a:solidFill>
                <a:latin typeface="Book Antiqua" pitchFamily="18" charset="0"/>
              </a:rPr>
              <a:t>Nazi looted paintings in Munich, </a:t>
            </a:r>
          </a:p>
          <a:p>
            <a:pPr algn="r"/>
            <a:r>
              <a:rPr lang="en-US" dirty="0" smtClean="0">
                <a:solidFill>
                  <a:schemeClr val="bg1"/>
                </a:solidFill>
                <a:latin typeface="Book Antiqua" pitchFamily="18" charset="0"/>
              </a:rPr>
              <a:t>ca. 1945/1956</a:t>
            </a:r>
            <a:endParaRPr lang="en-US" dirty="0">
              <a:solidFill>
                <a:schemeClr val="bg1"/>
              </a:solidFill>
              <a:latin typeface="Book Antiqu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yt 50"/>
          <p:cNvPicPr>
            <a:picLocks noChangeAspect="1" noChangeArrowheads="1"/>
          </p:cNvPicPr>
          <p:nvPr/>
        </p:nvPicPr>
        <p:blipFill>
          <a:blip r:embed="rId2" cstate="email"/>
          <a:srcRect/>
          <a:stretch>
            <a:fillRect/>
          </a:stretch>
        </p:blipFill>
        <p:spPr bwMode="auto">
          <a:xfrm>
            <a:off x="457200" y="304800"/>
            <a:ext cx="3771900" cy="5025891"/>
          </a:xfrm>
          <a:prstGeom prst="rect">
            <a:avLst/>
          </a:prstGeom>
          <a:noFill/>
          <a:ln w="9525">
            <a:noFill/>
            <a:miter lim="800000"/>
            <a:headEnd/>
            <a:tailEnd/>
          </a:ln>
        </p:spPr>
      </p:pic>
      <p:sp>
        <p:nvSpPr>
          <p:cNvPr id="3" name="TextBox 2"/>
          <p:cNvSpPr txBox="1"/>
          <p:nvPr/>
        </p:nvSpPr>
        <p:spPr>
          <a:xfrm>
            <a:off x="58318" y="5380672"/>
            <a:ext cx="4358886" cy="1323439"/>
          </a:xfrm>
          <a:prstGeom prst="rect">
            <a:avLst/>
          </a:prstGeom>
          <a:noFill/>
        </p:spPr>
        <p:txBody>
          <a:bodyPr wrap="none" rtlCol="0">
            <a:spAutoFit/>
          </a:bodyPr>
          <a:lstStyle/>
          <a:p>
            <a:pPr algn="ctr"/>
            <a:r>
              <a:rPr lang="en-US" sz="1600" dirty="0" smtClean="0">
                <a:solidFill>
                  <a:schemeClr val="bg1"/>
                </a:solidFill>
                <a:latin typeface="Book Antiqua" pitchFamily="18" charset="0"/>
                <a:cs typeface="Times New Roman" pitchFamily="18" charset="0"/>
              </a:rPr>
              <a:t>Jan </a:t>
            </a:r>
            <a:r>
              <a:rPr lang="en-US" sz="1600" dirty="0" err="1" smtClean="0">
                <a:solidFill>
                  <a:schemeClr val="bg1"/>
                </a:solidFill>
                <a:latin typeface="Book Antiqua" pitchFamily="18" charset="0"/>
                <a:cs typeface="Times New Roman" pitchFamily="18" charset="0"/>
              </a:rPr>
              <a:t>Fyt</a:t>
            </a:r>
            <a:r>
              <a:rPr lang="en-US" sz="1600" dirty="0" smtClean="0">
                <a:solidFill>
                  <a:schemeClr val="bg1"/>
                </a:solidFill>
                <a:latin typeface="Book Antiqua" pitchFamily="18" charset="0"/>
                <a:cs typeface="Times New Roman" pitchFamily="18" charset="0"/>
              </a:rPr>
              <a:t> and Erasmus </a:t>
            </a:r>
            <a:r>
              <a:rPr lang="en-US" sz="1600" dirty="0" err="1" smtClean="0">
                <a:solidFill>
                  <a:schemeClr val="bg1"/>
                </a:solidFill>
                <a:latin typeface="Book Antiqua" pitchFamily="18" charset="0"/>
                <a:cs typeface="Times New Roman" pitchFamily="18" charset="0"/>
              </a:rPr>
              <a:t>Quellinus</a:t>
            </a:r>
            <a:endParaRPr lang="en-US" sz="1600" dirty="0" smtClean="0">
              <a:solidFill>
                <a:schemeClr val="bg1"/>
              </a:solidFill>
              <a:latin typeface="Book Antiqua" pitchFamily="18" charset="0"/>
              <a:cs typeface="Times New Roman" pitchFamily="18" charset="0"/>
            </a:endParaRPr>
          </a:p>
          <a:p>
            <a:pPr algn="ctr"/>
            <a:r>
              <a:rPr lang="en-US" sz="1600" i="1" dirty="0" smtClean="0">
                <a:solidFill>
                  <a:schemeClr val="bg1"/>
                </a:solidFill>
                <a:latin typeface="Book Antiqua" pitchFamily="18" charset="0"/>
                <a:cs typeface="Times New Roman" pitchFamily="18" charset="0"/>
              </a:rPr>
              <a:t>Still Life in an Architectural Setting</a:t>
            </a:r>
          </a:p>
          <a:p>
            <a:pPr algn="ctr"/>
            <a:r>
              <a:rPr lang="en-US" sz="1600" dirty="0" smtClean="0">
                <a:solidFill>
                  <a:schemeClr val="bg1"/>
                </a:solidFill>
                <a:latin typeface="Book Antiqua" pitchFamily="18" charset="0"/>
                <a:cs typeface="Times New Roman" pitchFamily="18" charset="0"/>
              </a:rPr>
              <a:t>Looted from the Rothschild collection, Vienna</a:t>
            </a:r>
          </a:p>
          <a:p>
            <a:pPr algn="ctr"/>
            <a:r>
              <a:rPr lang="en-US" sz="1600" dirty="0" smtClean="0">
                <a:solidFill>
                  <a:schemeClr val="bg1"/>
                </a:solidFill>
                <a:latin typeface="Book Antiqua" pitchFamily="18" charset="0"/>
                <a:cs typeface="Times New Roman" pitchFamily="18" charset="0"/>
              </a:rPr>
              <a:t>Returned by Allied forces to the family</a:t>
            </a:r>
          </a:p>
          <a:p>
            <a:pPr algn="ctr"/>
            <a:r>
              <a:rPr lang="en-US" sz="1600" dirty="0" smtClean="0">
                <a:solidFill>
                  <a:schemeClr val="bg1"/>
                </a:solidFill>
                <a:latin typeface="Book Antiqua" pitchFamily="18" charset="0"/>
                <a:cs typeface="Times New Roman" pitchFamily="18" charset="0"/>
              </a:rPr>
              <a:t>Sold to the MFA, 1950</a:t>
            </a:r>
            <a:endParaRPr lang="en-US" sz="1600" dirty="0">
              <a:latin typeface="Book Antiqua" pitchFamily="18" charset="0"/>
            </a:endParaRPr>
          </a:p>
        </p:txBody>
      </p:sp>
      <p:pic>
        <p:nvPicPr>
          <p:cNvPr id="4" name="Picture 3" descr="Frans Hals.jpg"/>
          <p:cNvPicPr>
            <a:picLocks noChangeAspect="1"/>
          </p:cNvPicPr>
          <p:nvPr/>
        </p:nvPicPr>
        <p:blipFill>
          <a:blip r:embed="rId3" cstate="email"/>
          <a:srcRect/>
          <a:stretch>
            <a:fillRect/>
          </a:stretch>
        </p:blipFill>
        <p:spPr>
          <a:xfrm>
            <a:off x="4876800" y="304800"/>
            <a:ext cx="3829050" cy="5105400"/>
          </a:xfrm>
          <a:prstGeom prst="rect">
            <a:avLst/>
          </a:prstGeom>
        </p:spPr>
      </p:pic>
      <p:sp>
        <p:nvSpPr>
          <p:cNvPr id="5" name="TextBox 4"/>
          <p:cNvSpPr txBox="1"/>
          <p:nvPr/>
        </p:nvSpPr>
        <p:spPr>
          <a:xfrm>
            <a:off x="4406778" y="5486400"/>
            <a:ext cx="4596130" cy="1323439"/>
          </a:xfrm>
          <a:prstGeom prst="rect">
            <a:avLst/>
          </a:prstGeom>
          <a:noFill/>
        </p:spPr>
        <p:txBody>
          <a:bodyPr wrap="none" rtlCol="0">
            <a:spAutoFit/>
          </a:bodyPr>
          <a:lstStyle/>
          <a:p>
            <a:pPr algn="ctr"/>
            <a:r>
              <a:rPr lang="en-US" sz="1600" dirty="0" err="1" smtClean="0">
                <a:solidFill>
                  <a:schemeClr val="bg1"/>
                </a:solidFill>
                <a:latin typeface="Book Antiqua" pitchFamily="18" charset="0"/>
              </a:rPr>
              <a:t>Frans</a:t>
            </a:r>
            <a:r>
              <a:rPr lang="en-US" sz="1600" dirty="0" smtClean="0">
                <a:solidFill>
                  <a:schemeClr val="bg1"/>
                </a:solidFill>
                <a:latin typeface="Book Antiqua" pitchFamily="18" charset="0"/>
              </a:rPr>
              <a:t> Hals, </a:t>
            </a:r>
            <a:r>
              <a:rPr lang="en-US" sz="1600" i="1" dirty="0" smtClean="0">
                <a:solidFill>
                  <a:schemeClr val="bg1"/>
                </a:solidFill>
                <a:latin typeface="Book Antiqua" pitchFamily="18" charset="0"/>
              </a:rPr>
              <a:t>Portrait of a Man</a:t>
            </a:r>
          </a:p>
          <a:p>
            <a:pPr algn="ctr"/>
            <a:r>
              <a:rPr lang="en-US" sz="1600" dirty="0" smtClean="0">
                <a:solidFill>
                  <a:schemeClr val="bg1"/>
                </a:solidFill>
                <a:latin typeface="Book Antiqua" pitchFamily="18" charset="0"/>
              </a:rPr>
              <a:t>“Retained” by Austrian authorities when </a:t>
            </a:r>
          </a:p>
          <a:p>
            <a:pPr algn="ctr"/>
            <a:r>
              <a:rPr lang="en-US" sz="1600" dirty="0" smtClean="0">
                <a:solidFill>
                  <a:schemeClr val="bg1"/>
                </a:solidFill>
                <a:latin typeface="Book Antiqua" pitchFamily="18" charset="0"/>
              </a:rPr>
              <a:t>Leon and </a:t>
            </a:r>
            <a:r>
              <a:rPr lang="en-US" sz="1600" dirty="0" err="1" smtClean="0">
                <a:solidFill>
                  <a:schemeClr val="bg1"/>
                </a:solidFill>
                <a:latin typeface="Book Antiqua" pitchFamily="18" charset="0"/>
              </a:rPr>
              <a:t>Antonie</a:t>
            </a:r>
            <a:r>
              <a:rPr lang="en-US" sz="1600" dirty="0" smtClean="0">
                <a:solidFill>
                  <a:schemeClr val="bg1"/>
                </a:solidFill>
                <a:latin typeface="Book Antiqua" pitchFamily="18" charset="0"/>
              </a:rPr>
              <a:t> </a:t>
            </a:r>
            <a:r>
              <a:rPr lang="en-US" sz="1600" dirty="0" err="1" smtClean="0">
                <a:solidFill>
                  <a:schemeClr val="bg1"/>
                </a:solidFill>
                <a:latin typeface="Book Antiqua" pitchFamily="18" charset="0"/>
              </a:rPr>
              <a:t>Lilienfeld</a:t>
            </a:r>
            <a:r>
              <a:rPr lang="en-US" sz="1600" dirty="0" smtClean="0">
                <a:solidFill>
                  <a:schemeClr val="bg1"/>
                </a:solidFill>
                <a:latin typeface="Book Antiqua" pitchFamily="18" charset="0"/>
              </a:rPr>
              <a:t> fled Vienna in 1938;</a:t>
            </a:r>
          </a:p>
          <a:p>
            <a:pPr algn="ctr"/>
            <a:r>
              <a:rPr lang="en-US" sz="1600" dirty="0" smtClean="0">
                <a:solidFill>
                  <a:schemeClr val="bg1"/>
                </a:solidFill>
                <a:latin typeface="Book Antiqua" pitchFamily="18" charset="0"/>
              </a:rPr>
              <a:t>Returned after World War II; </a:t>
            </a:r>
          </a:p>
          <a:p>
            <a:pPr algn="ctr"/>
            <a:r>
              <a:rPr lang="en-US" sz="1600" dirty="0" smtClean="0">
                <a:solidFill>
                  <a:schemeClr val="bg1"/>
                </a:solidFill>
                <a:latin typeface="Book Antiqua" pitchFamily="18" charset="0"/>
              </a:rPr>
              <a:t>Donated to the MFA, 1966</a:t>
            </a:r>
            <a:endParaRPr lang="en-US" sz="1600" dirty="0">
              <a:solidFill>
                <a:schemeClr val="bg1"/>
              </a:solidFill>
              <a:latin typeface="Book Antiqu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610600" cy="5170646"/>
          </a:xfrm>
          <a:prstGeom prst="rect">
            <a:avLst/>
          </a:prstGeom>
        </p:spPr>
        <p:txBody>
          <a:bodyPr>
            <a:spAutoFit/>
          </a:bodyPr>
          <a:lstStyle/>
          <a:p>
            <a:pPr fontAlgn="auto">
              <a:spcBef>
                <a:spcPts val="0"/>
              </a:spcBef>
              <a:spcAft>
                <a:spcPts val="0"/>
              </a:spcAft>
              <a:defRPr/>
            </a:pPr>
            <a:r>
              <a:rPr lang="en-US" sz="2200" b="1" dirty="0">
                <a:solidFill>
                  <a:schemeClr val="bg1"/>
                </a:solidFill>
                <a:latin typeface="Book Antiqua" pitchFamily="18" charset="0"/>
              </a:rPr>
              <a:t>1998/1999:</a:t>
            </a:r>
            <a:r>
              <a:rPr lang="en-US" sz="2200" u="sng" dirty="0">
                <a:solidFill>
                  <a:schemeClr val="bg1"/>
                </a:solidFill>
                <a:latin typeface="Book Antiqua" pitchFamily="18" charset="0"/>
              </a:rPr>
              <a:t> </a:t>
            </a:r>
          </a:p>
          <a:p>
            <a:pPr fontAlgn="auto">
              <a:spcBef>
                <a:spcPts val="0"/>
              </a:spcBef>
              <a:spcAft>
                <a:spcPts val="0"/>
              </a:spcAft>
              <a:defRPr/>
            </a:pPr>
            <a:r>
              <a:rPr lang="en-US" sz="2200" u="sng" dirty="0">
                <a:solidFill>
                  <a:schemeClr val="bg1"/>
                </a:solidFill>
                <a:latin typeface="Book Antiqua" pitchFamily="18" charset="0"/>
              </a:rPr>
              <a:t>American Association of Museums – Association  of Art Museum Directors</a:t>
            </a:r>
          </a:p>
          <a:p>
            <a:pPr fontAlgn="auto">
              <a:spcBef>
                <a:spcPts val="0"/>
              </a:spcBef>
              <a:spcAft>
                <a:spcPts val="0"/>
              </a:spcAft>
              <a:defRPr/>
            </a:pPr>
            <a:endParaRPr lang="en-US" sz="2200" dirty="0">
              <a:solidFill>
                <a:schemeClr val="bg1"/>
              </a:solidFill>
              <a:latin typeface="Book Antiqua" pitchFamily="18" charset="0"/>
            </a:endParaRPr>
          </a:p>
          <a:p>
            <a:pPr marL="342900" indent="-342900" fontAlgn="auto">
              <a:spcBef>
                <a:spcPts val="0"/>
              </a:spcBef>
              <a:spcAft>
                <a:spcPts val="0"/>
              </a:spcAft>
              <a:buFontTx/>
              <a:buAutoNum type="arabicParenBoth"/>
              <a:defRPr/>
            </a:pPr>
            <a:r>
              <a:rPr lang="en-US" sz="2200" dirty="0">
                <a:solidFill>
                  <a:srgbClr val="FFFF00"/>
                </a:solidFill>
                <a:latin typeface="Book Antiqua" pitchFamily="18" charset="0"/>
              </a:rPr>
              <a:t>identify all objects in their collections that were created before 1946 and acquired by the museum after 1932</a:t>
            </a:r>
            <a:r>
              <a:rPr lang="en-US" sz="2200" dirty="0">
                <a:solidFill>
                  <a:schemeClr val="bg1"/>
                </a:solidFill>
                <a:latin typeface="Book Antiqua" pitchFamily="18" charset="0"/>
              </a:rPr>
              <a:t>, that underwent a change of ownership between 1932 and 1946, and that were or might reasonably be thought to have been in continental Europe between those dates;</a:t>
            </a:r>
          </a:p>
          <a:p>
            <a:pPr marL="342900" indent="-342900" fontAlgn="auto">
              <a:spcBef>
                <a:spcPts val="0"/>
              </a:spcBef>
              <a:spcAft>
                <a:spcPts val="0"/>
              </a:spcAft>
              <a:buFontTx/>
              <a:buAutoNum type="arabicParenBoth"/>
              <a:defRPr/>
            </a:pPr>
            <a:endParaRPr lang="en-US" sz="2200" dirty="0">
              <a:solidFill>
                <a:schemeClr val="bg1"/>
              </a:solidFill>
              <a:latin typeface="Book Antiqua" pitchFamily="18" charset="0"/>
            </a:endParaRPr>
          </a:p>
          <a:p>
            <a:pPr marL="342900" indent="-342900" fontAlgn="auto">
              <a:spcBef>
                <a:spcPts val="0"/>
              </a:spcBef>
              <a:spcAft>
                <a:spcPts val="0"/>
              </a:spcAft>
              <a:defRPr/>
            </a:pPr>
            <a:r>
              <a:rPr lang="en-US" sz="2200" dirty="0">
                <a:solidFill>
                  <a:schemeClr val="bg1"/>
                </a:solidFill>
                <a:latin typeface="Book Antiqua" pitchFamily="18" charset="0"/>
              </a:rPr>
              <a:t>(2)  </a:t>
            </a:r>
            <a:r>
              <a:rPr lang="en-US" sz="2200" dirty="0">
                <a:solidFill>
                  <a:srgbClr val="FFFF00"/>
                </a:solidFill>
                <a:latin typeface="Book Antiqua" pitchFamily="18" charset="0"/>
              </a:rPr>
              <a:t>make currently available object and provenance (history of ownership) information on those objects accessible</a:t>
            </a:r>
            <a:r>
              <a:rPr lang="en-US" sz="2200" dirty="0">
                <a:solidFill>
                  <a:schemeClr val="bg1"/>
                </a:solidFill>
                <a:latin typeface="Book Antiqua" pitchFamily="18" charset="0"/>
              </a:rPr>
              <a:t>; and</a:t>
            </a:r>
          </a:p>
          <a:p>
            <a:pPr marL="342900" indent="-342900" fontAlgn="auto">
              <a:spcBef>
                <a:spcPts val="0"/>
              </a:spcBef>
              <a:spcAft>
                <a:spcPts val="0"/>
              </a:spcAft>
              <a:buFontTx/>
              <a:buAutoNum type="arabicParenBoth"/>
              <a:defRPr/>
            </a:pPr>
            <a:endParaRPr lang="en-US" sz="2200" dirty="0">
              <a:solidFill>
                <a:schemeClr val="bg1"/>
              </a:solidFill>
              <a:latin typeface="Book Antiqua" pitchFamily="18" charset="0"/>
            </a:endParaRPr>
          </a:p>
          <a:p>
            <a:pPr marL="342900" indent="-342900" fontAlgn="auto">
              <a:spcBef>
                <a:spcPts val="0"/>
              </a:spcBef>
              <a:spcAft>
                <a:spcPts val="0"/>
              </a:spcAft>
              <a:defRPr/>
            </a:pPr>
            <a:r>
              <a:rPr lang="en-US" sz="2200" dirty="0">
                <a:solidFill>
                  <a:schemeClr val="bg1"/>
                </a:solidFill>
                <a:latin typeface="Book Antiqua" pitchFamily="18" charset="0"/>
              </a:rPr>
              <a:t> (3) give priority to </a:t>
            </a:r>
            <a:r>
              <a:rPr lang="en-US" sz="2200" dirty="0">
                <a:solidFill>
                  <a:srgbClr val="FFFF00"/>
                </a:solidFill>
                <a:latin typeface="Book Antiqua" pitchFamily="18" charset="0"/>
              </a:rPr>
              <a:t>continuing provenance research </a:t>
            </a:r>
            <a:r>
              <a:rPr lang="en-US" sz="2200" dirty="0">
                <a:solidFill>
                  <a:schemeClr val="bg1"/>
                </a:solidFill>
                <a:latin typeface="Book Antiqua" pitchFamily="18" charset="0"/>
              </a:rPr>
              <a:t>as resources allow. </a:t>
            </a:r>
            <a:r>
              <a:rPr lang="en-US" sz="2200" dirty="0" smtClean="0">
                <a:solidFill>
                  <a:schemeClr val="bg1"/>
                </a:solidFill>
                <a:latin typeface="Book Antiqua" pitchFamily="18" charset="0"/>
              </a:rPr>
              <a:t> </a:t>
            </a:r>
            <a:endParaRPr lang="en-US" sz="2200" dirty="0">
              <a:solidFill>
                <a:schemeClr val="bg1"/>
              </a:solidFill>
              <a:latin typeface="Book Antiqu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uchholz exhibition"/>
          <p:cNvPicPr>
            <a:picLocks noGrp="1" noChangeAspect="1" noChangeArrowheads="1"/>
          </p:cNvPicPr>
          <p:nvPr>
            <p:ph sz="half" idx="1"/>
          </p:nvPr>
        </p:nvPicPr>
        <p:blipFill>
          <a:blip r:embed="rId2" cstate="email"/>
          <a:srcRect/>
          <a:stretch>
            <a:fillRect/>
          </a:stretch>
        </p:blipFill>
        <p:spPr>
          <a:xfrm>
            <a:off x="533400" y="304800"/>
            <a:ext cx="3967163" cy="5937250"/>
          </a:xfrm>
          <a:noFill/>
          <a:ln/>
        </p:spPr>
      </p:pic>
      <p:pic>
        <p:nvPicPr>
          <p:cNvPr id="6147" name="Picture 3" descr="Buchholz exhibition 2"/>
          <p:cNvPicPr>
            <a:picLocks noGrp="1" noChangeAspect="1" noChangeArrowheads="1"/>
          </p:cNvPicPr>
          <p:nvPr>
            <p:ph sz="half" idx="2"/>
          </p:nvPr>
        </p:nvPicPr>
        <p:blipFill>
          <a:blip r:embed="rId3" cstate="email"/>
          <a:srcRect/>
          <a:stretch>
            <a:fillRect/>
          </a:stretch>
        </p:blipFill>
        <p:spPr>
          <a:xfrm>
            <a:off x="4724400" y="304800"/>
            <a:ext cx="3848100" cy="5945188"/>
          </a:xfrm>
          <a:noFill/>
          <a:ln/>
        </p:spPr>
      </p:pic>
      <p:sp>
        <p:nvSpPr>
          <p:cNvPr id="6148" name="Text Box 4"/>
          <p:cNvSpPr txBox="1">
            <a:spLocks noChangeArrowheads="1"/>
          </p:cNvSpPr>
          <p:nvPr/>
        </p:nvSpPr>
        <p:spPr bwMode="auto">
          <a:xfrm>
            <a:off x="914400" y="6248400"/>
            <a:ext cx="7338869" cy="369332"/>
          </a:xfrm>
          <a:prstGeom prst="rect">
            <a:avLst/>
          </a:prstGeom>
          <a:noFill/>
          <a:ln w="9525">
            <a:noFill/>
            <a:miter lim="800000"/>
            <a:headEnd/>
            <a:tailEnd/>
          </a:ln>
          <a:effectLst/>
        </p:spPr>
        <p:txBody>
          <a:bodyPr wrap="none">
            <a:spAutoFit/>
          </a:bodyPr>
          <a:lstStyle/>
          <a:p>
            <a:r>
              <a:rPr lang="en-US" dirty="0">
                <a:solidFill>
                  <a:schemeClr val="bg1"/>
                </a:solidFill>
                <a:latin typeface="Book Antiqua" pitchFamily="18" charset="0"/>
              </a:rPr>
              <a:t>Exhibition catalogue “Kokoschka,” Buchholz Gallery, New York, 1941</a:t>
            </a:r>
          </a:p>
        </p:txBody>
      </p:sp>
      <p:pic>
        <p:nvPicPr>
          <p:cNvPr id="5" name="Picture 2" descr="Kokoschka Bust"/>
          <p:cNvPicPr>
            <a:picLocks noChangeAspect="1" noChangeArrowheads="1"/>
          </p:cNvPicPr>
          <p:nvPr/>
        </p:nvPicPr>
        <p:blipFill>
          <a:blip r:embed="rId4" cstate="email"/>
          <a:srcRect/>
          <a:stretch>
            <a:fillRect/>
          </a:stretch>
        </p:blipFill>
        <p:spPr>
          <a:xfrm>
            <a:off x="6553200" y="3276600"/>
            <a:ext cx="2590800" cy="2765890"/>
          </a:xfrm>
          <a:prstGeom prst="rect">
            <a:avLst/>
          </a:prstGeom>
          <a:noFill/>
          <a:ln w="12700">
            <a:solidFill>
              <a:srgbClr val="FF0000"/>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erso of Rembrandt print.JPG"/>
          <p:cNvPicPr>
            <a:picLocks noChangeAspect="1"/>
          </p:cNvPicPr>
          <p:nvPr/>
        </p:nvPicPr>
        <p:blipFill>
          <a:blip r:embed="rId2" cstate="email"/>
          <a:srcRect/>
          <a:stretch>
            <a:fillRect/>
          </a:stretch>
        </p:blipFill>
        <p:spPr>
          <a:xfrm rot="5400000">
            <a:off x="4015154" y="861646"/>
            <a:ext cx="5257800" cy="4448908"/>
          </a:xfrm>
          <a:prstGeom prst="rect">
            <a:avLst/>
          </a:prstGeom>
        </p:spPr>
      </p:pic>
      <p:pic>
        <p:nvPicPr>
          <p:cNvPr id="7" name="Picture 6" descr="sculpture 4"/>
          <p:cNvPicPr>
            <a:picLocks noChangeAspect="1" noChangeArrowheads="1"/>
          </p:cNvPicPr>
          <p:nvPr/>
        </p:nvPicPr>
        <p:blipFill>
          <a:blip r:embed="rId3" cstate="email"/>
          <a:srcRect/>
          <a:stretch>
            <a:fillRect/>
          </a:stretch>
        </p:blipFill>
        <p:spPr bwMode="auto">
          <a:xfrm rot="5400000">
            <a:off x="-677943" y="1135142"/>
            <a:ext cx="5867400" cy="4054315"/>
          </a:xfrm>
          <a:prstGeom prst="rect">
            <a:avLst/>
          </a:prstGeom>
          <a:noFill/>
        </p:spPr>
      </p:pic>
      <p:sp>
        <p:nvSpPr>
          <p:cNvPr id="8" name="TextBox 7"/>
          <p:cNvSpPr txBox="1"/>
          <p:nvPr/>
        </p:nvSpPr>
        <p:spPr>
          <a:xfrm>
            <a:off x="152400" y="6211669"/>
            <a:ext cx="4198585" cy="646331"/>
          </a:xfrm>
          <a:prstGeom prst="rect">
            <a:avLst/>
          </a:prstGeom>
          <a:noFill/>
        </p:spPr>
        <p:txBody>
          <a:bodyPr wrap="none" rtlCol="0">
            <a:spAutoFit/>
          </a:bodyPr>
          <a:lstStyle/>
          <a:p>
            <a:pPr algn="ctr"/>
            <a:r>
              <a:rPr lang="en-US" dirty="0" smtClean="0">
                <a:solidFill>
                  <a:schemeClr val="bg1"/>
                </a:solidFill>
                <a:latin typeface="Book Antiqua" pitchFamily="18" charset="0"/>
              </a:rPr>
              <a:t>Underside of the base of a  Renaissance</a:t>
            </a:r>
          </a:p>
          <a:p>
            <a:pPr algn="ctr"/>
            <a:r>
              <a:rPr lang="en-US" dirty="0" smtClean="0">
                <a:solidFill>
                  <a:schemeClr val="bg1"/>
                </a:solidFill>
                <a:latin typeface="Book Antiqua" pitchFamily="18" charset="0"/>
              </a:rPr>
              <a:t>         sculpture  	</a:t>
            </a:r>
            <a:endParaRPr lang="en-US" dirty="0">
              <a:solidFill>
                <a:schemeClr val="bg1"/>
              </a:solidFill>
              <a:latin typeface="Book Antiqua" pitchFamily="18" charset="0"/>
            </a:endParaRPr>
          </a:p>
        </p:txBody>
      </p:sp>
      <p:sp>
        <p:nvSpPr>
          <p:cNvPr id="9" name="Rectangle 8"/>
          <p:cNvSpPr/>
          <p:nvPr/>
        </p:nvSpPr>
        <p:spPr>
          <a:xfrm>
            <a:off x="5105400" y="5867400"/>
            <a:ext cx="3259226" cy="369332"/>
          </a:xfrm>
          <a:prstGeom prst="rect">
            <a:avLst/>
          </a:prstGeom>
        </p:spPr>
        <p:txBody>
          <a:bodyPr wrap="none">
            <a:spAutoFit/>
          </a:bodyPr>
          <a:lstStyle/>
          <a:p>
            <a:r>
              <a:rPr lang="en-US" dirty="0" smtClean="0">
                <a:solidFill>
                  <a:schemeClr val="bg1"/>
                </a:solidFill>
                <a:latin typeface="Book Antiqua" pitchFamily="18" charset="0"/>
              </a:rPr>
              <a:t>Reverse of a Rembrandt print </a:t>
            </a:r>
            <a:endParaRPr lang="en-US" dirty="0">
              <a:solidFill>
                <a:schemeClr val="bg1"/>
              </a:solidFill>
              <a:latin typeface="Book Antiqu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l="17500" t="6222" r="19500" b="4889"/>
          <a:stretch>
            <a:fillRect/>
          </a:stretch>
        </p:blipFill>
        <p:spPr bwMode="auto">
          <a:xfrm>
            <a:off x="228600" y="24190"/>
            <a:ext cx="8610600" cy="6833810"/>
          </a:xfrm>
          <a:prstGeom prst="rect">
            <a:avLst/>
          </a:prstGeom>
          <a:noFill/>
          <a:ln w="9525">
            <a:noFill/>
            <a:miter lim="800000"/>
            <a:headEnd/>
            <a:tailEnd/>
          </a:ln>
        </p:spPr>
      </p:pic>
      <p:sp>
        <p:nvSpPr>
          <p:cNvPr id="3" name="TextBox 2"/>
          <p:cNvSpPr txBox="1"/>
          <p:nvPr/>
        </p:nvSpPr>
        <p:spPr>
          <a:xfrm>
            <a:off x="6014593" y="609600"/>
            <a:ext cx="3129407" cy="800219"/>
          </a:xfrm>
          <a:prstGeom prst="rect">
            <a:avLst/>
          </a:prstGeom>
          <a:solidFill>
            <a:schemeClr val="bg1"/>
          </a:solidFill>
          <a:ln>
            <a:solidFill>
              <a:srgbClr val="FF0000"/>
            </a:solidFill>
          </a:ln>
        </p:spPr>
        <p:txBody>
          <a:bodyPr wrap="square" rtlCol="0">
            <a:spAutoFit/>
          </a:bodyPr>
          <a:lstStyle/>
          <a:p>
            <a:pPr algn="ctr"/>
            <a:r>
              <a:rPr lang="en-US" sz="2300" dirty="0" smtClean="0">
                <a:latin typeface="Book Antiqua" pitchFamily="18" charset="0"/>
              </a:rPr>
              <a:t>MFA’s provenance</a:t>
            </a:r>
          </a:p>
          <a:p>
            <a:pPr algn="ctr"/>
            <a:r>
              <a:rPr lang="en-US" sz="2300" dirty="0" smtClean="0">
                <a:latin typeface="Book Antiqua" pitchFamily="18" charset="0"/>
              </a:rPr>
              <a:t>web page</a:t>
            </a:r>
            <a:endParaRPr lang="en-US" sz="2300" dirty="0">
              <a:latin typeface="Book Antiqua"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048000"/>
            <a:ext cx="6716903" cy="646331"/>
          </a:xfrm>
          <a:prstGeom prst="rect">
            <a:avLst/>
          </a:prstGeom>
          <a:noFill/>
        </p:spPr>
        <p:txBody>
          <a:bodyPr wrap="none" rtlCol="0">
            <a:spAutoFit/>
          </a:bodyPr>
          <a:lstStyle/>
          <a:p>
            <a:r>
              <a:rPr lang="en-US" sz="3600" dirty="0" smtClean="0">
                <a:solidFill>
                  <a:schemeClr val="bg1"/>
                </a:solidFill>
                <a:latin typeface="Book Antiqua" pitchFamily="18" charset="0"/>
              </a:rPr>
              <a:t>World War II Theft and Looting</a:t>
            </a:r>
            <a:endParaRPr lang="en-US" sz="3600" dirty="0">
              <a:solidFill>
                <a:schemeClr val="bg1"/>
              </a:solidFill>
              <a:latin typeface="Book Antiqu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venance projection.jpg"/>
          <p:cNvPicPr>
            <a:picLocks noChangeAspect="1"/>
          </p:cNvPicPr>
          <p:nvPr/>
        </p:nvPicPr>
        <p:blipFill>
          <a:blip r:embed="rId3" cstate="print"/>
          <a:stretch>
            <a:fillRect/>
          </a:stretch>
        </p:blipFill>
        <p:spPr>
          <a:xfrm>
            <a:off x="0" y="375368"/>
            <a:ext cx="9144000" cy="610726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0" y="6248400"/>
            <a:ext cx="9144000" cy="446088"/>
          </a:xfrm>
          <a:prstGeom prst="rect">
            <a:avLst/>
          </a:prstGeom>
          <a:noFill/>
          <a:ln w="9525">
            <a:noFill/>
            <a:miter lim="800000"/>
            <a:headEnd/>
            <a:tailEnd/>
          </a:ln>
        </p:spPr>
        <p:txBody>
          <a:bodyPr>
            <a:spAutoFit/>
          </a:bodyPr>
          <a:lstStyle/>
          <a:p>
            <a:r>
              <a:rPr lang="en-US" sz="2300" dirty="0">
                <a:solidFill>
                  <a:schemeClr val="bg1"/>
                </a:solidFill>
                <a:latin typeface="Palatino Linotype" pitchFamily="18" charset="0"/>
              </a:rPr>
              <a:t>Acquired in 1946 as: Probably Italian, 14th century, </a:t>
            </a:r>
            <a:r>
              <a:rPr lang="en-US" sz="2300" i="1" dirty="0">
                <a:solidFill>
                  <a:schemeClr val="bg1"/>
                </a:solidFill>
                <a:latin typeface="Palatino Linotype" pitchFamily="18" charset="0"/>
              </a:rPr>
              <a:t>Embroidered panel</a:t>
            </a:r>
            <a:endParaRPr lang="en-US" sz="2300" dirty="0"/>
          </a:p>
        </p:txBody>
      </p:sp>
      <p:pic>
        <p:nvPicPr>
          <p:cNvPr id="7171" name="Picture 5" descr="https://sphotos-a.xx.fbcdn.net/hphotos-snc6/167597_182015755152960_2472454_n.jpg"/>
          <p:cNvPicPr>
            <a:picLocks noChangeAspect="1" noChangeArrowheads="1"/>
          </p:cNvPicPr>
          <p:nvPr/>
        </p:nvPicPr>
        <p:blipFill>
          <a:blip r:embed="rId2" cstate="email"/>
          <a:srcRect/>
          <a:stretch>
            <a:fillRect/>
          </a:stretch>
        </p:blipFill>
        <p:spPr bwMode="auto">
          <a:xfrm>
            <a:off x="457200" y="0"/>
            <a:ext cx="8458200" cy="6157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Grassi letter 1007.jpg"/>
          <p:cNvPicPr>
            <a:picLocks noChangeAspect="1"/>
          </p:cNvPicPr>
          <p:nvPr/>
        </p:nvPicPr>
        <p:blipFill>
          <a:blip r:embed="rId3" cstate="email"/>
          <a:srcRect l="3468" t="4068" r="6290" b="3101"/>
          <a:stretch>
            <a:fillRect/>
          </a:stretch>
        </p:blipFill>
        <p:spPr bwMode="auto">
          <a:xfrm>
            <a:off x="425450" y="160338"/>
            <a:ext cx="5160963" cy="6545262"/>
          </a:xfrm>
          <a:prstGeom prst="rect">
            <a:avLst/>
          </a:prstGeom>
          <a:noFill/>
          <a:ln w="9525">
            <a:noFill/>
            <a:miter lim="800000"/>
            <a:headEnd/>
            <a:tailEnd/>
          </a:ln>
        </p:spPr>
      </p:pic>
      <p:sp>
        <p:nvSpPr>
          <p:cNvPr id="6147" name="TextBox 4"/>
          <p:cNvSpPr txBox="1">
            <a:spLocks noChangeArrowheads="1"/>
          </p:cNvSpPr>
          <p:nvPr/>
        </p:nvSpPr>
        <p:spPr bwMode="auto">
          <a:xfrm>
            <a:off x="5867400" y="838200"/>
            <a:ext cx="3048000" cy="5632450"/>
          </a:xfrm>
          <a:prstGeom prst="rect">
            <a:avLst/>
          </a:prstGeom>
          <a:noFill/>
          <a:ln w="9525">
            <a:noFill/>
            <a:miter lim="800000"/>
            <a:headEnd/>
            <a:tailEnd/>
          </a:ln>
        </p:spPr>
        <p:txBody>
          <a:bodyPr>
            <a:spAutoFit/>
          </a:bodyPr>
          <a:lstStyle/>
          <a:p>
            <a:r>
              <a:rPr lang="en-US" sz="2000" dirty="0">
                <a:solidFill>
                  <a:schemeClr val="bg1"/>
                </a:solidFill>
                <a:latin typeface="Book Antiqua" pitchFamily="18" charset="0"/>
              </a:rPr>
              <a:t>“The owner merely knows that this piece – together with many other textiles of early period – was part of a large collection of antique objects,  which he has inherited, but he was unable to find any information specifically referring to this piece.”</a:t>
            </a:r>
          </a:p>
          <a:p>
            <a:endParaRPr lang="en-US" sz="2000" dirty="0">
              <a:solidFill>
                <a:schemeClr val="bg1"/>
              </a:solidFill>
              <a:latin typeface="Book Antiqua" pitchFamily="18" charset="0"/>
            </a:endParaRPr>
          </a:p>
          <a:p>
            <a:endParaRPr lang="en-US" sz="2000" dirty="0">
              <a:solidFill>
                <a:schemeClr val="bg1"/>
              </a:solidFill>
              <a:latin typeface="Book Antiqua" pitchFamily="18" charset="0"/>
            </a:endParaRPr>
          </a:p>
          <a:p>
            <a:r>
              <a:rPr lang="en-US" sz="2000" dirty="0">
                <a:solidFill>
                  <a:schemeClr val="bg1"/>
                </a:solidFill>
                <a:latin typeface="Book Antiqua" pitchFamily="18" charset="0"/>
              </a:rPr>
              <a:t>Brooklyn dealer Arturo </a:t>
            </a:r>
            <a:r>
              <a:rPr lang="en-US" sz="2000" dirty="0" err="1">
                <a:solidFill>
                  <a:schemeClr val="bg1"/>
                </a:solidFill>
                <a:latin typeface="Book Antiqua" pitchFamily="18" charset="0"/>
              </a:rPr>
              <a:t>Grassi</a:t>
            </a:r>
            <a:r>
              <a:rPr lang="en-US" sz="2000" dirty="0">
                <a:solidFill>
                  <a:schemeClr val="bg1"/>
                </a:solidFill>
                <a:latin typeface="Book Antiqua" pitchFamily="18" charset="0"/>
              </a:rPr>
              <a:t> to MFA curator Gertrude Townsend, October 20, 1946</a:t>
            </a:r>
          </a:p>
          <a:p>
            <a:endParaRPr lang="en-US" sz="2000" dirty="0">
              <a:solidFill>
                <a:schemeClr val="bg1"/>
              </a:solidFill>
              <a:latin typeface="Palatino"/>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64291"/>
            <a:ext cx="9144000" cy="70222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latin typeface="Book Antiqua" pitchFamily="18" charset="0"/>
                <a:ea typeface="Times New Roman" pitchFamily="18" charset="0"/>
                <a:cs typeface="Times New Roman" pitchFamily="18" charset="0"/>
              </a:rPr>
              <a:t>BIBLIOGRAPHY: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Book Antiqu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[Luigi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Campi</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Arredi</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sacra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di</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recamo</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nella</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cattedrale</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di</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Trento,” pp. 381-390 and L.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Cesarini</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-Sforza,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Gli</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atti</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di</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San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Vigilio</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pp. 3-29 in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Scritti</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di</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storia</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e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d’arte</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Per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il</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XV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centernario</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di</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s.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Vigilio</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vescovo</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e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martire</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(Trent, 1905). Cannot locate within the 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Book Antiqu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Catalogo</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Illustrato</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1905, p. 74. Cannot locate within the 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Book Antiqu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FFFF00"/>
                </a:solidFill>
                <a:effectLst/>
                <a:latin typeface="Book Antiqua" pitchFamily="18" charset="0"/>
                <a:ea typeface="Times New Roman" pitchFamily="18" charset="0"/>
                <a:cs typeface="Times New Roman" pitchFamily="18" charset="0"/>
              </a:rPr>
              <a:t>Vincenzo</a:t>
            </a: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FFFF00"/>
                </a:solidFill>
                <a:effectLst/>
                <a:latin typeface="Book Antiqua" pitchFamily="18" charset="0"/>
                <a:ea typeface="Times New Roman" pitchFamily="18" charset="0"/>
                <a:cs typeface="Times New Roman" pitchFamily="18" charset="0"/>
              </a:rPr>
              <a:t>Casagrande</a:t>
            </a: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rgbClr val="FFFF00"/>
                </a:solidFill>
                <a:effectLst/>
                <a:latin typeface="Book Antiqua" pitchFamily="18" charset="0"/>
                <a:ea typeface="Times New Roman" pitchFamily="18" charset="0"/>
                <a:cs typeface="Times New Roman" pitchFamily="18" charset="0"/>
              </a:rPr>
              <a:t>Catalogo</a:t>
            </a:r>
            <a:r>
              <a:rPr kumimoji="0" lang="en-US" sz="1600" b="0" i="1"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 del Museo Diocesano </a:t>
            </a:r>
            <a:r>
              <a:rPr kumimoji="0" lang="en-US" sz="1600" b="0" i="1" u="none" strike="noStrike" cap="none" normalizeH="0" baseline="0" dirty="0" err="1" smtClean="0">
                <a:ln>
                  <a:noFill/>
                </a:ln>
                <a:solidFill>
                  <a:srgbClr val="FFFF00"/>
                </a:solidFill>
                <a:effectLst/>
                <a:latin typeface="Book Antiqua" pitchFamily="18" charset="0"/>
                <a:ea typeface="Times New Roman" pitchFamily="18" charset="0"/>
                <a:cs typeface="Times New Roman" pitchFamily="18" charset="0"/>
              </a:rPr>
              <a:t>di</a:t>
            </a:r>
            <a:r>
              <a:rPr kumimoji="0" lang="en-US" sz="1600" b="0" i="1"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 Trento </a:t>
            </a: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(Trent, 1908), pp. 13-17, MFA panel is cat. no. 14 on p. 16, ill. no. 12. Catalogued as the Burial and Canonization of St. </a:t>
            </a:r>
            <a:r>
              <a:rPr kumimoji="0" lang="en-US" sz="1600" b="0" i="0" u="none" strike="noStrike" cap="none" normalizeH="0" baseline="0" dirty="0" err="1" smtClean="0">
                <a:ln>
                  <a:noFill/>
                </a:ln>
                <a:solidFill>
                  <a:srgbClr val="FFFF00"/>
                </a:solidFill>
                <a:effectLst/>
                <a:latin typeface="Book Antiqua" pitchFamily="18" charset="0"/>
                <a:ea typeface="Times New Roman" pitchFamily="18" charset="0"/>
                <a:cs typeface="Times New Roman" pitchFamily="18" charset="0"/>
              </a:rPr>
              <a:t>Vigilius</a:t>
            </a: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 33.9 x 49 cm. Described, and said to come from the cathedral of Trent.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Book Antiqu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[Giuseppe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Gerola</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proposito</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degli</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affreschi</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della</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Torre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dell’Aquila</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Giornale</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di</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Trento</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October 24-25, 1923,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n.p</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Cannot locate within the 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Book Antiqu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Heinrich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Kohlhaussen</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Gotisches</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Kunstgewerbe</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in </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Geschichte des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Kunstgewerbes</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aller</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Zeiten</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und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aller</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Völker</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ed.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Helmuth</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Theodor Bossert, vol. 5 (Berlin, 1932), pp. 450-451.</a:t>
            </a:r>
            <a:r>
              <a:rPr lang="en-US" sz="1600" dirty="0">
                <a:solidFill>
                  <a:schemeClr val="bg1"/>
                </a:solidFill>
                <a:latin typeface="Book Antiqua" pitchFamily="18" charset="0"/>
                <a:cs typeface="Times New Roman" pitchFamily="18" charset="0"/>
              </a:rPr>
              <a:t> </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Series of panels mentioned, as early 15</a:t>
            </a:r>
            <a:r>
              <a:rPr kumimoji="0" lang="en-US" sz="1600" b="0" i="0" u="none" strike="noStrike" cap="none" normalizeH="0" baseline="30000" dirty="0" smtClean="0">
                <a:ln>
                  <a:noFill/>
                </a:ln>
                <a:solidFill>
                  <a:schemeClr val="bg1"/>
                </a:solidFill>
                <a:effectLst/>
                <a:latin typeface="Book Antiqua" pitchFamily="18" charset="0"/>
                <a:ea typeface="Times New Roman" pitchFamily="18" charset="0"/>
                <a:cs typeface="Times New Roman" pitchFamily="18" charset="0"/>
              </a:rPr>
              <a:t>th</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century.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Book Antiqu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Antonio </a:t>
            </a:r>
            <a:r>
              <a:rPr kumimoji="0" lang="en-US" sz="1600" b="0" i="0" u="none" strike="noStrike" cap="none" normalizeH="0" baseline="0" dirty="0" err="1" smtClean="0">
                <a:ln>
                  <a:noFill/>
                </a:ln>
                <a:solidFill>
                  <a:srgbClr val="FFFF00"/>
                </a:solidFill>
                <a:effectLst/>
                <a:latin typeface="Book Antiqua" pitchFamily="18" charset="0"/>
                <a:ea typeface="Times New Roman" pitchFamily="18" charset="0"/>
                <a:cs typeface="Times New Roman" pitchFamily="18" charset="0"/>
              </a:rPr>
              <a:t>Morassi</a:t>
            </a: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rgbClr val="FFFF00"/>
                </a:solidFill>
                <a:effectLst/>
                <a:latin typeface="Book Antiqua" pitchFamily="18" charset="0"/>
                <a:ea typeface="Times New Roman" pitchFamily="18" charset="0"/>
                <a:cs typeface="Times New Roman" pitchFamily="18" charset="0"/>
              </a:rPr>
              <a:t>Storia</a:t>
            </a:r>
            <a:r>
              <a:rPr kumimoji="0" lang="en-US" sz="1600" b="0" i="1"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rgbClr val="FFFF00"/>
                </a:solidFill>
                <a:effectLst/>
                <a:latin typeface="Book Antiqua" pitchFamily="18" charset="0"/>
                <a:ea typeface="Times New Roman" pitchFamily="18" charset="0"/>
                <a:cs typeface="Times New Roman" pitchFamily="18" charset="0"/>
              </a:rPr>
              <a:t>della</a:t>
            </a:r>
            <a:r>
              <a:rPr kumimoji="0" lang="en-US" sz="1600" b="0" i="1"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rgbClr val="FFFF00"/>
                </a:solidFill>
                <a:effectLst/>
                <a:latin typeface="Book Antiqua" pitchFamily="18" charset="0"/>
                <a:ea typeface="Times New Roman" pitchFamily="18" charset="0"/>
                <a:cs typeface="Times New Roman" pitchFamily="18" charset="0"/>
              </a:rPr>
              <a:t>pintura</a:t>
            </a:r>
            <a:r>
              <a:rPr kumimoji="0" lang="en-US" sz="1600" b="0" i="1"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rgbClr val="FFFF00"/>
                </a:solidFill>
                <a:effectLst/>
                <a:latin typeface="Book Antiqua" pitchFamily="18" charset="0"/>
                <a:ea typeface="Times New Roman" pitchFamily="18" charset="0"/>
                <a:cs typeface="Times New Roman" pitchFamily="18" charset="0"/>
              </a:rPr>
              <a:t>della</a:t>
            </a:r>
            <a:r>
              <a:rPr kumimoji="0" lang="en-US" sz="1600" b="0" i="1"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rgbClr val="FFFF00"/>
                </a:solidFill>
                <a:effectLst/>
                <a:latin typeface="Book Antiqua" pitchFamily="18" charset="0"/>
                <a:ea typeface="Times New Roman" pitchFamily="18" charset="0"/>
                <a:cs typeface="Times New Roman" pitchFamily="18" charset="0"/>
              </a:rPr>
              <a:t>Venezia</a:t>
            </a:r>
            <a:r>
              <a:rPr kumimoji="0" lang="en-US" sz="1600" b="0" i="1"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rgbClr val="FFFF00"/>
                </a:solidFill>
                <a:effectLst/>
                <a:latin typeface="Book Antiqua" pitchFamily="18" charset="0"/>
                <a:ea typeface="Times New Roman" pitchFamily="18" charset="0"/>
                <a:cs typeface="Times New Roman" pitchFamily="18" charset="0"/>
              </a:rPr>
              <a:t>tridentina</a:t>
            </a: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 (Rome, 1935), pp. 353-357. Described as one of five panels at the treasury of the Trent cathedral showing the story of St. </a:t>
            </a:r>
            <a:r>
              <a:rPr kumimoji="0" lang="en-US" sz="1600" b="0" i="0" u="none" strike="noStrike" cap="none" normalizeH="0" baseline="0" dirty="0" err="1" smtClean="0">
                <a:ln>
                  <a:noFill/>
                </a:ln>
                <a:solidFill>
                  <a:srgbClr val="FFFF00"/>
                </a:solidFill>
                <a:effectLst/>
                <a:latin typeface="Book Antiqua" pitchFamily="18" charset="0"/>
                <a:ea typeface="Times New Roman" pitchFamily="18" charset="0"/>
                <a:cs typeface="Times New Roman" pitchFamily="18" charset="0"/>
              </a:rPr>
              <a:t>Vigilius</a:t>
            </a: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 The panel representing the deposition (entombment) of Saint </a:t>
            </a:r>
            <a:r>
              <a:rPr kumimoji="0" lang="en-US" sz="1600" b="0" i="0" u="none" strike="noStrike" cap="none" normalizeH="0" baseline="0" dirty="0" err="1" smtClean="0">
                <a:ln>
                  <a:noFill/>
                </a:ln>
                <a:solidFill>
                  <a:srgbClr val="FFFF00"/>
                </a:solidFill>
                <a:effectLst/>
                <a:latin typeface="Book Antiqua" pitchFamily="18" charset="0"/>
                <a:ea typeface="Times New Roman" pitchFamily="18" charset="0"/>
                <a:cs typeface="Times New Roman" pitchFamily="18" charset="0"/>
              </a:rPr>
              <a:t>Vigilius</a:t>
            </a: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 was originally on the hood of the vestment while the others adorned the tunic. The vestment probably belonged to the bishop of Liechtenstein and the panels probably date to the end of the 14</a:t>
            </a:r>
            <a:r>
              <a:rPr kumimoji="0" lang="en-US" sz="1600" b="0" i="0" u="none" strike="noStrike" cap="none" normalizeH="0" baseline="30000" dirty="0" smtClean="0">
                <a:ln>
                  <a:noFill/>
                </a:ln>
                <a:solidFill>
                  <a:srgbClr val="FFFF00"/>
                </a:solidFill>
                <a:effectLst/>
                <a:latin typeface="Book Antiqua" pitchFamily="18" charset="0"/>
                <a:ea typeface="Times New Roman" pitchFamily="18" charset="0"/>
                <a:cs typeface="Times New Roman" pitchFamily="18" charset="0"/>
              </a:rPr>
              <a:t>th</a:t>
            </a: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 century of beginning of the 15</a:t>
            </a:r>
            <a:r>
              <a:rPr kumimoji="0" lang="en-US" sz="1600" b="0" i="0" u="none" strike="noStrike" cap="none" normalizeH="0" baseline="30000" dirty="0" smtClean="0">
                <a:ln>
                  <a:noFill/>
                </a:ln>
                <a:solidFill>
                  <a:srgbClr val="FFFF00"/>
                </a:solidFill>
                <a:effectLst/>
                <a:latin typeface="Book Antiqua" pitchFamily="18" charset="0"/>
                <a:ea typeface="Times New Roman" pitchFamily="18" charset="0"/>
                <a:cs typeface="Times New Roman" pitchFamily="18" charset="0"/>
              </a:rPr>
              <a:t>th</a:t>
            </a: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 Series discussed regarding style and date</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Book Antiqu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Bulletin of the Museum of Fine Arts</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45, no. 259 (February, 1947), p. 19. Listed as a recent acquisition</a:t>
            </a:r>
            <a:r>
              <a:rPr lang="en-US" sz="1600" dirty="0">
                <a:solidFill>
                  <a:schemeClr val="bg1"/>
                </a:solidFill>
                <a:latin typeface="Book Antiqua" pitchFamily="18" charset="0"/>
                <a:ea typeface="Times New Roman" pitchFamily="18" charset="0"/>
                <a:cs typeface="Times New Roman" pitchFamily="18" charset="0"/>
              </a:rPr>
              <a:t>.</a:t>
            </a:r>
            <a:endPar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1"/>
            <a:ext cx="9144000" cy="6740307"/>
          </a:xfrm>
          <a:prstGeom prst="rect">
            <a:avLst/>
          </a:prstGeom>
        </p:spPr>
        <p:txBody>
          <a:bodyPr wrap="square">
            <a:spAutoFit/>
          </a:bodyPr>
          <a:lstStyle/>
          <a:p>
            <a:pPr lvl="0" eaLnBrk="0" fontAlgn="base" hangingPunct="0">
              <a:spcBef>
                <a:spcPct val="0"/>
              </a:spcBef>
              <a:spcAft>
                <a:spcPct val="0"/>
              </a:spcAft>
            </a:pP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Domenica</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Diglio</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in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Ori</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e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argenti</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dei</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santi</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Il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tesoro</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del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duomo</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di</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Trento</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ed.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Enrico</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Castelnuovo</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(1991), pp. 92-93, cat. no. 13. </a:t>
            </a: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The four Trent Museum panels are catalogued and illustrated. The author notes that “originally, there were certainly more [scenes] (still at the beginning of the 20</a:t>
            </a:r>
            <a:r>
              <a:rPr kumimoji="0" lang="en-US" sz="1600" b="0" i="0" u="none" strike="noStrike" cap="none" normalizeH="0" baseline="30000" dirty="0" smtClean="0">
                <a:ln>
                  <a:noFill/>
                </a:ln>
                <a:solidFill>
                  <a:srgbClr val="FFFF00"/>
                </a:solidFill>
                <a:effectLst/>
                <a:latin typeface="Book Antiqua" pitchFamily="18" charset="0"/>
                <a:ea typeface="Times New Roman" pitchFamily="18" charset="0"/>
                <a:cs typeface="Times New Roman" pitchFamily="18" charset="0"/>
              </a:rPr>
              <a:t>th</a:t>
            </a: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 century there were five) illustrating episodes from the ministry and martyrdom of St. </a:t>
            </a:r>
            <a:r>
              <a:rPr kumimoji="0" lang="en-US" sz="1600" b="0" i="0" u="none" strike="noStrike" cap="none" normalizeH="0" baseline="0" dirty="0" err="1" smtClean="0">
                <a:ln>
                  <a:noFill/>
                </a:ln>
                <a:solidFill>
                  <a:srgbClr val="FFFF00"/>
                </a:solidFill>
                <a:effectLst/>
                <a:latin typeface="Book Antiqua" pitchFamily="18" charset="0"/>
                <a:ea typeface="Times New Roman" pitchFamily="18" charset="0"/>
                <a:cs typeface="Times New Roman" pitchFamily="18" charset="0"/>
              </a:rPr>
              <a:t>Vigilius</a:t>
            </a: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a:t>
            </a:r>
          </a:p>
          <a:p>
            <a:pPr lvl="0" eaLnBrk="0" fontAlgn="base" hangingPunct="0">
              <a:spcBef>
                <a:spcPct val="0"/>
              </a:spcBef>
              <a:spcAft>
                <a:spcPct val="0"/>
              </a:spcAft>
            </a:pPr>
            <a:endParaRPr kumimoji="0" lang="en-US" sz="1600" b="0" i="0" u="none" strike="noStrike" cap="none" normalizeH="0" baseline="0" dirty="0" smtClean="0">
              <a:ln>
                <a:noFill/>
              </a:ln>
              <a:solidFill>
                <a:schemeClr val="bg1"/>
              </a:solidFill>
              <a:effectLst/>
              <a:latin typeface="Book Antiqua" pitchFamily="18" charset="0"/>
              <a:cs typeface="Times New Roman" pitchFamily="18" charset="0"/>
            </a:endParaRPr>
          </a:p>
          <a:p>
            <a:pPr lvl="0" eaLnBrk="0" fontAlgn="base" hangingPunct="0">
              <a:spcBef>
                <a:spcPct val="0"/>
              </a:spcBef>
              <a:spcAft>
                <a:spcPct val="0"/>
              </a:spcAft>
            </a:pP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E[</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velin</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W[</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etter</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in </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Il Museo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diocesano</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Tridentino</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ed.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Domenica</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Primerano</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(Trent: Museo Diocesano, 1996), pp. 113-116: as Bohemian (Prague), ca. 1391. Four panels from the St.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Vigilius</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series catalogued and discussed; </a:t>
            </a: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“at the beginning of this century, the Museo </a:t>
            </a:r>
            <a:r>
              <a:rPr kumimoji="0" lang="en-US" sz="1600" b="0" i="0" u="none" strike="noStrike" cap="none" normalizeH="0" baseline="0" dirty="0" err="1" smtClean="0">
                <a:ln>
                  <a:noFill/>
                </a:ln>
                <a:solidFill>
                  <a:srgbClr val="FFFF00"/>
                </a:solidFill>
                <a:effectLst/>
                <a:latin typeface="Book Antiqua" pitchFamily="18" charset="0"/>
                <a:ea typeface="Times New Roman" pitchFamily="18" charset="0"/>
                <a:cs typeface="Times New Roman" pitchFamily="18" charset="0"/>
              </a:rPr>
              <a:t>Diocescano</a:t>
            </a: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FFFF00"/>
                </a:solidFill>
                <a:effectLst/>
                <a:latin typeface="Book Antiqua" pitchFamily="18" charset="0"/>
                <a:ea typeface="Times New Roman" pitchFamily="18" charset="0"/>
                <a:cs typeface="Times New Roman" pitchFamily="18" charset="0"/>
              </a:rPr>
              <a:t>Tridentino</a:t>
            </a: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 owned a fifth panel, which today is lost.” MFA panel illustrated. </a:t>
            </a:r>
          </a:p>
          <a:p>
            <a:pPr lvl="0" eaLnBrk="0" fontAlgn="base" hangingPunct="0">
              <a:spcBef>
                <a:spcPct val="0"/>
              </a:spcBef>
              <a:spcAft>
                <a:spcPct val="0"/>
              </a:spcAft>
            </a:pPr>
            <a:endParaRPr kumimoji="0" lang="en-US" sz="1600" b="0" i="0" u="none" strike="noStrike" cap="none" normalizeH="0" baseline="0" dirty="0" smtClean="0">
              <a:ln>
                <a:noFill/>
              </a:ln>
              <a:solidFill>
                <a:schemeClr val="bg1"/>
              </a:solidFill>
              <a:effectLst/>
              <a:latin typeface="Book Antiqua" pitchFamily="18" charset="0"/>
              <a:cs typeface="Times New Roman" pitchFamily="18" charset="0"/>
            </a:endParaRPr>
          </a:p>
          <a:p>
            <a:pPr lvl="0" eaLnBrk="0" fontAlgn="base" hangingPunct="0">
              <a:spcBef>
                <a:spcPct val="0"/>
              </a:spcBef>
              <a:spcAft>
                <a:spcPct val="0"/>
              </a:spcAft>
            </a:pP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Vesti</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liturgiche</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e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frammenti</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tessili</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nella</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raccolta</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del Museo Diocesano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tridentino</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ed.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Donata</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Devoti</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et al. (Trent: Museo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Diocescano</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1999), cat. no. 1, pp. 40-48: as Bohemian, 1390-1400. Series is catalogued and discussed. MFA panel mentioned on p. 46: “of this rich set of vestments, largely lost, </a:t>
            </a: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there was, still at the beginning of the twentieth century, a fifth panel</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a:t>
            </a:r>
          </a:p>
          <a:p>
            <a:pPr lvl="0" eaLnBrk="0" fontAlgn="base" hangingPunct="0">
              <a:spcBef>
                <a:spcPct val="0"/>
              </a:spcBef>
              <a:spcAft>
                <a:spcPct val="0"/>
              </a:spcAft>
            </a:pPr>
            <a:endParaRPr kumimoji="0" lang="en-US" sz="1600" b="0" i="0" u="none" strike="noStrike" cap="none" normalizeH="0" baseline="0" dirty="0" smtClean="0">
              <a:ln>
                <a:noFill/>
              </a:ln>
              <a:solidFill>
                <a:schemeClr val="bg1"/>
              </a:solidFill>
              <a:effectLst/>
              <a:latin typeface="Book Antiqua" pitchFamily="18" charset="0"/>
              <a:cs typeface="Times New Roman" pitchFamily="18" charset="0"/>
            </a:endParaRPr>
          </a:p>
          <a:p>
            <a:pPr lvl="0" eaLnBrk="0" fontAlgn="base" hangingPunct="0">
              <a:spcBef>
                <a:spcPct val="0"/>
              </a:spcBef>
              <a:spcAft>
                <a:spcPct val="0"/>
              </a:spcAft>
            </a:pP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Domenica</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Diglio</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L’immagine</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di</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San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Vigilio</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tra</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storia</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e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leggenda</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ed.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Domenica</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Primerano</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(Trent: Museo Diocesano, 2000), pp. 180-186, cat. no. 2, MFA panel ill. on p. 184. </a:t>
            </a: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All five panels in the series are catalogued and discussed. “The fourth panel, included in the 1908 catalogue of the Diocesan Museum in Trent, but today lost, represents the burial of St. </a:t>
            </a:r>
            <a:r>
              <a:rPr kumimoji="0" lang="en-US" sz="1600" b="0" i="0" u="none" strike="noStrike" cap="none" normalizeH="0" baseline="0" dirty="0" err="1" smtClean="0">
                <a:ln>
                  <a:noFill/>
                </a:ln>
                <a:solidFill>
                  <a:srgbClr val="FFFF00"/>
                </a:solidFill>
                <a:effectLst/>
                <a:latin typeface="Book Antiqua" pitchFamily="18" charset="0"/>
                <a:ea typeface="Times New Roman" pitchFamily="18" charset="0"/>
                <a:cs typeface="Times New Roman" pitchFamily="18" charset="0"/>
              </a:rPr>
              <a:t>Vigilius</a:t>
            </a: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 and his canonization.”</a:t>
            </a:r>
            <a:endPar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endParaRPr>
          </a:p>
          <a:p>
            <a:pPr lvl="0" eaLnBrk="0" fontAlgn="base" hangingPunct="0">
              <a:spcBef>
                <a:spcPct val="0"/>
              </a:spcBef>
              <a:spcAft>
                <a:spcPct val="0"/>
              </a:spcAft>
            </a:pPr>
            <a:endParaRPr kumimoji="0" lang="en-US" sz="1600" b="0" i="0" u="none" strike="noStrike" cap="none" normalizeH="0" baseline="0" dirty="0" smtClean="0">
              <a:ln>
                <a:noFill/>
              </a:ln>
              <a:solidFill>
                <a:schemeClr val="bg1"/>
              </a:solidFill>
              <a:effectLst/>
              <a:latin typeface="Book Antiqua" pitchFamily="18" charset="0"/>
              <a:cs typeface="Times New Roman" pitchFamily="18" charset="0"/>
            </a:endParaRPr>
          </a:p>
          <a:p>
            <a:pPr lvl="0" eaLnBrk="0" fontAlgn="base" hangingPunct="0">
              <a:spcBef>
                <a:spcPct val="0"/>
              </a:spcBef>
              <a:spcAft>
                <a:spcPct val="0"/>
              </a:spcAft>
            </a:pP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Evelin</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Wetter,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Böhmische</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Bildstickerei</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um 1400: Die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Stiftung</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in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Trient</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Brandenburg und Danzig </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(Berlin: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Gebr</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Mann, 2001). </a:t>
            </a: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On the iconography of the MFA panel see esp. pp. 50-52, fig. 15, described as lost</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The set is catalogued on pp. 124-125. Dated 1390-91.</a:t>
            </a:r>
          </a:p>
          <a:p>
            <a:pPr lvl="0" eaLnBrk="0" fontAlgn="base" hangingPunct="0">
              <a:spcBef>
                <a:spcPct val="0"/>
              </a:spcBef>
              <a:spcAft>
                <a:spcPct val="0"/>
              </a:spcAft>
            </a:pPr>
            <a:endParaRPr kumimoji="0" lang="en-US" sz="1600" b="0" i="0" u="none" strike="noStrike" cap="none" normalizeH="0" baseline="0" dirty="0" smtClean="0">
              <a:ln>
                <a:noFill/>
              </a:ln>
              <a:solidFill>
                <a:schemeClr val="bg1"/>
              </a:solidFill>
              <a:effectLst/>
              <a:latin typeface="Book Antiqua" pitchFamily="18" charset="0"/>
              <a:cs typeface="Times New Roman" pitchFamily="18" charset="0"/>
            </a:endParaRPr>
          </a:p>
          <a:p>
            <a:pPr lvl="0" eaLnBrk="0" fontAlgn="base" hangingPunct="0">
              <a:spcBef>
                <a:spcPct val="0"/>
              </a:spcBef>
              <a:spcAft>
                <a:spcPct val="0"/>
              </a:spcAft>
            </a:pP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Ibid., in </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Il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Gotico</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nelle</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1"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Alpi</a:t>
            </a:r>
            <a:r>
              <a:rPr kumimoji="0" lang="en-US" sz="1600" b="0" i="1"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1350-1450</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ed.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Enrico</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Castelnuovo</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and Francesca de </a:t>
            </a:r>
            <a:r>
              <a:rPr kumimoji="0" lang="en-US" sz="1600" b="0" i="0" u="none" strike="noStrike" cap="none" normalizeH="0" baseline="0" dirty="0" err="1" smtClean="0">
                <a:ln>
                  <a:noFill/>
                </a:ln>
                <a:solidFill>
                  <a:schemeClr val="bg1"/>
                </a:solidFill>
                <a:effectLst/>
                <a:latin typeface="Book Antiqua" pitchFamily="18" charset="0"/>
                <a:ea typeface="Times New Roman" pitchFamily="18" charset="0"/>
                <a:cs typeface="Times New Roman" pitchFamily="18" charset="0"/>
              </a:rPr>
              <a:t>Gramatica</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 (Trent, 2002), pp. 514-517, cat. no. 45.,“</a:t>
            </a:r>
            <a:r>
              <a:rPr kumimoji="0" lang="en-US" sz="1600" b="0" i="0" u="none" strike="noStrike" cap="none" normalizeH="0" baseline="0" dirty="0" smtClean="0">
                <a:ln>
                  <a:noFill/>
                </a:ln>
                <a:solidFill>
                  <a:srgbClr val="FFFF00"/>
                </a:solidFill>
                <a:effectLst/>
                <a:latin typeface="Book Antiqua" pitchFamily="18" charset="0"/>
                <a:ea typeface="Times New Roman" pitchFamily="18" charset="0"/>
                <a:cs typeface="Times New Roman" pitchFamily="18" charset="0"/>
              </a:rPr>
              <a:t>a fifth panel was lost...” </a:t>
            </a:r>
            <a:r>
              <a:rPr kumimoji="0" lang="en-US" sz="1600" b="0" i="0" u="none" strike="noStrike" cap="none" normalizeH="0" baseline="0" dirty="0" smtClean="0">
                <a:ln>
                  <a:noFill/>
                </a:ln>
                <a:solidFill>
                  <a:schemeClr val="bg1"/>
                </a:solidFill>
                <a:effectLst/>
                <a:latin typeface="Book Antiqua" pitchFamily="18" charset="0"/>
                <a:ea typeface="Times New Roman" pitchFamily="18" charset="0"/>
                <a:cs typeface="Times New Roman" pitchFamily="18" charset="0"/>
              </a:rPr>
              <a:t>Discussion of panel’s iconography, which Wetter notes is based on a photograph because it the object itself is lost, on pp. 516-517.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prague003.jpg"/>
          <p:cNvPicPr>
            <a:picLocks noChangeAspect="1"/>
          </p:cNvPicPr>
          <p:nvPr/>
        </p:nvPicPr>
        <p:blipFill>
          <a:blip r:embed="rId2" cstate="email"/>
          <a:srcRect/>
          <a:stretch>
            <a:fillRect/>
          </a:stretch>
        </p:blipFill>
        <p:spPr bwMode="auto">
          <a:xfrm>
            <a:off x="76200" y="128588"/>
            <a:ext cx="4240213" cy="5586412"/>
          </a:xfrm>
          <a:prstGeom prst="rect">
            <a:avLst/>
          </a:prstGeom>
          <a:noFill/>
          <a:ln w="9525">
            <a:noFill/>
            <a:miter lim="800000"/>
            <a:headEnd/>
            <a:tailEnd/>
          </a:ln>
        </p:spPr>
      </p:pic>
      <p:pic>
        <p:nvPicPr>
          <p:cNvPr id="8195" name="Picture 2" descr="prague002.jpg"/>
          <p:cNvPicPr>
            <a:picLocks noChangeAspect="1"/>
          </p:cNvPicPr>
          <p:nvPr/>
        </p:nvPicPr>
        <p:blipFill>
          <a:blip r:embed="rId3" cstate="email"/>
          <a:srcRect/>
          <a:stretch>
            <a:fillRect/>
          </a:stretch>
        </p:blipFill>
        <p:spPr bwMode="auto">
          <a:xfrm>
            <a:off x="4343400" y="152400"/>
            <a:ext cx="4221163" cy="5562600"/>
          </a:xfrm>
          <a:prstGeom prst="rect">
            <a:avLst/>
          </a:prstGeom>
          <a:noFill/>
          <a:ln w="9525">
            <a:noFill/>
            <a:miter lim="800000"/>
            <a:headEnd/>
            <a:tailEnd/>
          </a:ln>
        </p:spPr>
      </p:pic>
      <p:pic>
        <p:nvPicPr>
          <p:cNvPr id="8196" name="Picture 4" descr="prague detail.jpg"/>
          <p:cNvPicPr>
            <a:picLocks noChangeAspect="1"/>
          </p:cNvPicPr>
          <p:nvPr/>
        </p:nvPicPr>
        <p:blipFill>
          <a:blip r:embed="rId4" cstate="email"/>
          <a:srcRect r="2560"/>
          <a:stretch>
            <a:fillRect/>
          </a:stretch>
        </p:blipFill>
        <p:spPr bwMode="auto">
          <a:xfrm>
            <a:off x="6096000" y="4148138"/>
            <a:ext cx="3124200" cy="2709862"/>
          </a:xfrm>
          <a:prstGeom prst="rect">
            <a:avLst/>
          </a:prstGeom>
          <a:noFill/>
          <a:ln w="25400">
            <a:noFill/>
            <a:miter lim="800000"/>
            <a:headEnd/>
            <a:tailEnd/>
          </a:ln>
        </p:spPr>
      </p:pic>
      <p:sp>
        <p:nvSpPr>
          <p:cNvPr id="6" name="Rounded Rectangle 5"/>
          <p:cNvSpPr/>
          <p:nvPr/>
        </p:nvSpPr>
        <p:spPr>
          <a:xfrm>
            <a:off x="4648200" y="4114800"/>
            <a:ext cx="1524000" cy="1295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Rounded Rectangle 6"/>
          <p:cNvSpPr/>
          <p:nvPr/>
        </p:nvSpPr>
        <p:spPr>
          <a:xfrm>
            <a:off x="6096000" y="4191000"/>
            <a:ext cx="3048000" cy="2667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199" name="TextBox 8"/>
          <p:cNvSpPr txBox="1">
            <a:spLocks noChangeArrowheads="1"/>
          </p:cNvSpPr>
          <p:nvPr/>
        </p:nvSpPr>
        <p:spPr bwMode="auto">
          <a:xfrm>
            <a:off x="0" y="5943600"/>
            <a:ext cx="6134100" cy="769938"/>
          </a:xfrm>
          <a:prstGeom prst="rect">
            <a:avLst/>
          </a:prstGeom>
          <a:noFill/>
          <a:ln w="9525">
            <a:noFill/>
            <a:miter lim="800000"/>
            <a:headEnd/>
            <a:tailEnd/>
          </a:ln>
        </p:spPr>
        <p:txBody>
          <a:bodyPr wrap="none">
            <a:spAutoFit/>
          </a:bodyPr>
          <a:lstStyle/>
          <a:p>
            <a:r>
              <a:rPr lang="en-US" sz="2200" dirty="0">
                <a:solidFill>
                  <a:schemeClr val="bg1"/>
                </a:solidFill>
                <a:latin typeface="Book Antiqua" pitchFamily="18" charset="0"/>
              </a:rPr>
              <a:t>Catalogue of exhibition “Prague: The Crown of </a:t>
            </a:r>
          </a:p>
          <a:p>
            <a:r>
              <a:rPr lang="en-US" sz="2200" dirty="0">
                <a:solidFill>
                  <a:schemeClr val="bg1"/>
                </a:solidFill>
                <a:latin typeface="Book Antiqua" pitchFamily="18" charset="0"/>
              </a:rPr>
              <a:t>Bohemia,”  Metropolitan Museum of Art, 2005.</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sphotos-a.xx.fbcdn.net/hphotos-snc6/259311_228396837181518_7428265_o.jpg"/>
          <p:cNvPicPr>
            <a:picLocks noChangeAspect="1" noChangeArrowheads="1"/>
          </p:cNvPicPr>
          <p:nvPr/>
        </p:nvPicPr>
        <p:blipFill>
          <a:blip r:embed="rId2" cstate="email"/>
          <a:srcRect/>
          <a:stretch>
            <a:fillRect/>
          </a:stretch>
        </p:blipFill>
        <p:spPr bwMode="auto">
          <a:xfrm>
            <a:off x="0" y="152400"/>
            <a:ext cx="9144000" cy="6553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sphotos-a.xx.fbcdn.net/hphotos-ash4/264647_230216540332881_8234649_n.jpg"/>
          <p:cNvPicPr>
            <a:picLocks noChangeAspect="1" noChangeArrowheads="1"/>
          </p:cNvPicPr>
          <p:nvPr/>
        </p:nvPicPr>
        <p:blipFill>
          <a:blip r:embed="rId2" cstate="email"/>
          <a:srcRect/>
          <a:stretch>
            <a:fillRect/>
          </a:stretch>
        </p:blipFill>
        <p:spPr bwMode="auto">
          <a:xfrm>
            <a:off x="2114549" y="0"/>
            <a:ext cx="5143499"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895600"/>
            <a:ext cx="7495963" cy="646331"/>
          </a:xfrm>
          <a:prstGeom prst="rect">
            <a:avLst/>
          </a:prstGeom>
          <a:noFill/>
        </p:spPr>
        <p:txBody>
          <a:bodyPr wrap="none" rtlCol="0">
            <a:spAutoFit/>
          </a:bodyPr>
          <a:lstStyle/>
          <a:p>
            <a:r>
              <a:rPr lang="en-US" sz="3600" dirty="0" smtClean="0">
                <a:solidFill>
                  <a:schemeClr val="bg1"/>
                </a:solidFill>
                <a:latin typeface="Book Antiqua" pitchFamily="18" charset="0"/>
              </a:rPr>
              <a:t>Forced sale due to Nazi persecution</a:t>
            </a:r>
            <a:endParaRPr lang="en-US" sz="3600" dirty="0">
              <a:solidFill>
                <a:schemeClr val="bg1"/>
              </a:solidFill>
              <a:latin typeface="Book Antiqu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Barberini tapestry 1.jpg"/>
          <p:cNvPicPr>
            <a:picLocks noChangeAspect="1"/>
          </p:cNvPicPr>
          <p:nvPr/>
        </p:nvPicPr>
        <p:blipFill>
          <a:blip r:embed="rId3" cstate="email">
            <a:grayscl/>
          </a:blip>
          <a:srcRect/>
          <a:stretch>
            <a:fillRect/>
          </a:stretch>
        </p:blipFill>
        <p:spPr bwMode="auto">
          <a:xfrm>
            <a:off x="746125" y="0"/>
            <a:ext cx="1387475" cy="6858000"/>
          </a:xfrm>
          <a:prstGeom prst="rect">
            <a:avLst/>
          </a:prstGeom>
          <a:noFill/>
          <a:ln w="9525">
            <a:noFill/>
            <a:miter lim="800000"/>
            <a:headEnd/>
            <a:tailEnd/>
          </a:ln>
        </p:spPr>
      </p:pic>
      <p:pic>
        <p:nvPicPr>
          <p:cNvPr id="26627" name="Picture 7" descr="Barberini tapestry 2.jpg"/>
          <p:cNvPicPr>
            <a:picLocks noChangeAspect="1"/>
          </p:cNvPicPr>
          <p:nvPr/>
        </p:nvPicPr>
        <p:blipFill>
          <a:blip r:embed="rId4" cstate="email"/>
          <a:srcRect/>
          <a:stretch>
            <a:fillRect/>
          </a:stretch>
        </p:blipFill>
        <p:spPr bwMode="auto">
          <a:xfrm>
            <a:off x="2819400" y="0"/>
            <a:ext cx="1387475" cy="6858000"/>
          </a:xfrm>
          <a:prstGeom prst="rect">
            <a:avLst/>
          </a:prstGeom>
          <a:noFill/>
          <a:ln w="9525">
            <a:noFill/>
            <a:miter lim="800000"/>
            <a:headEnd/>
            <a:tailEnd/>
          </a:ln>
        </p:spPr>
      </p:pic>
      <p:pic>
        <p:nvPicPr>
          <p:cNvPr id="26628" name="Picture 9" descr="Barberini tapetry 4.jpg"/>
          <p:cNvPicPr>
            <a:picLocks noChangeAspect="1"/>
          </p:cNvPicPr>
          <p:nvPr/>
        </p:nvPicPr>
        <p:blipFill>
          <a:blip r:embed="rId5" cstate="email"/>
          <a:srcRect/>
          <a:stretch>
            <a:fillRect/>
          </a:stretch>
        </p:blipFill>
        <p:spPr bwMode="auto">
          <a:xfrm>
            <a:off x="6858000" y="0"/>
            <a:ext cx="1504950" cy="6858000"/>
          </a:xfrm>
          <a:prstGeom prst="rect">
            <a:avLst/>
          </a:prstGeom>
          <a:noFill/>
          <a:ln w="9525">
            <a:noFill/>
            <a:miter lim="800000"/>
            <a:headEnd/>
            <a:tailEnd/>
          </a:ln>
        </p:spPr>
      </p:pic>
      <p:pic>
        <p:nvPicPr>
          <p:cNvPr id="26629" name="Picture 5" descr="Barberini tapestry 3 (bw).jpg"/>
          <p:cNvPicPr>
            <a:picLocks noChangeAspect="1"/>
          </p:cNvPicPr>
          <p:nvPr/>
        </p:nvPicPr>
        <p:blipFill>
          <a:blip r:embed="rId6" cstate="email"/>
          <a:srcRect/>
          <a:stretch>
            <a:fillRect/>
          </a:stretch>
        </p:blipFill>
        <p:spPr bwMode="auto">
          <a:xfrm>
            <a:off x="4876800" y="0"/>
            <a:ext cx="14335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ttp://zoom.mfa.org/fif=c/cr7549-d1.fpx&amp;obj=iip,1.0&amp;wid=960&amp;cvt=jpeg"/>
          <p:cNvPicPr>
            <a:picLocks noChangeAspect="1" noChangeArrowheads="1"/>
          </p:cNvPicPr>
          <p:nvPr/>
        </p:nvPicPr>
        <p:blipFill>
          <a:blip r:embed="rId2" cstate="email"/>
          <a:srcRect/>
          <a:stretch>
            <a:fillRect/>
          </a:stretch>
        </p:blipFill>
        <p:spPr bwMode="auto">
          <a:xfrm>
            <a:off x="304800" y="0"/>
            <a:ext cx="1430338" cy="6858000"/>
          </a:xfrm>
          <a:prstGeom prst="rect">
            <a:avLst/>
          </a:prstGeom>
          <a:noFill/>
          <a:ln w="9525">
            <a:noFill/>
            <a:miter lim="800000"/>
            <a:headEnd/>
            <a:tailEnd/>
          </a:ln>
        </p:spPr>
      </p:pic>
      <p:pic>
        <p:nvPicPr>
          <p:cNvPr id="4099" name="Picture 6" descr="http://zoom.mfa.org/fif=sc5/sc59852.fpx&amp;obj=iip,1.0&amp;wid=960&amp;cvt=jpeg"/>
          <p:cNvPicPr>
            <a:picLocks noChangeAspect="1" noChangeArrowheads="1"/>
          </p:cNvPicPr>
          <p:nvPr/>
        </p:nvPicPr>
        <p:blipFill>
          <a:blip r:embed="rId3" cstate="email"/>
          <a:srcRect/>
          <a:stretch>
            <a:fillRect/>
          </a:stretch>
        </p:blipFill>
        <p:spPr bwMode="auto">
          <a:xfrm>
            <a:off x="1981200" y="228600"/>
            <a:ext cx="3124200" cy="6403975"/>
          </a:xfrm>
          <a:prstGeom prst="rect">
            <a:avLst/>
          </a:prstGeom>
          <a:noFill/>
          <a:ln w="9525">
            <a:noFill/>
            <a:miter lim="800000"/>
            <a:headEnd/>
            <a:tailEnd/>
          </a:ln>
        </p:spPr>
      </p:pic>
      <p:sp>
        <p:nvSpPr>
          <p:cNvPr id="4" name="TextBox 3"/>
          <p:cNvSpPr txBox="1"/>
          <p:nvPr/>
        </p:nvSpPr>
        <p:spPr>
          <a:xfrm>
            <a:off x="5181600" y="4419600"/>
            <a:ext cx="3810000" cy="2308324"/>
          </a:xfrm>
          <a:prstGeom prst="rect">
            <a:avLst/>
          </a:prstGeom>
          <a:noFill/>
        </p:spPr>
        <p:txBody>
          <a:bodyPr wrap="square" rtlCol="0">
            <a:spAutoFit/>
          </a:bodyPr>
          <a:lstStyle/>
          <a:p>
            <a:r>
              <a:rPr lang="en-US" u="sng" dirty="0" smtClean="0">
                <a:solidFill>
                  <a:schemeClr val="bg1"/>
                </a:solidFill>
                <a:latin typeface="Book Antiqua" pitchFamily="18" charset="0"/>
                <a:cs typeface="Times New Roman" pitchFamily="18" charset="0"/>
              </a:rPr>
              <a:t>Provenance</a:t>
            </a:r>
            <a:r>
              <a:rPr lang="en-US" dirty="0" smtClean="0">
                <a:solidFill>
                  <a:schemeClr val="bg1"/>
                </a:solidFill>
                <a:latin typeface="Book Antiqua" pitchFamily="18" charset="0"/>
                <a:cs typeface="Times New Roman" pitchFamily="18" charset="0"/>
              </a:rPr>
              <a:t>:</a:t>
            </a:r>
          </a:p>
          <a:p>
            <a:endParaRPr lang="en-US" dirty="0">
              <a:solidFill>
                <a:schemeClr val="bg1"/>
              </a:solidFill>
              <a:latin typeface="Book Antiqua" pitchFamily="18" charset="0"/>
              <a:cs typeface="Times New Roman" pitchFamily="18" charset="0"/>
            </a:endParaRPr>
          </a:p>
          <a:p>
            <a:r>
              <a:rPr lang="en-US" dirty="0" smtClean="0">
                <a:solidFill>
                  <a:schemeClr val="bg1"/>
                </a:solidFill>
                <a:latin typeface="Book Antiqua" pitchFamily="18" charset="0"/>
                <a:cs typeface="Times New Roman" pitchFamily="18" charset="0"/>
              </a:rPr>
              <a:t>Collection Margraf and Co., Berlin.</a:t>
            </a:r>
          </a:p>
          <a:p>
            <a:endParaRPr lang="en-US" dirty="0" smtClean="0">
              <a:solidFill>
                <a:schemeClr val="bg1"/>
              </a:solidFill>
              <a:latin typeface="Book Antiqua" pitchFamily="18" charset="0"/>
              <a:cs typeface="Times New Roman" pitchFamily="18" charset="0"/>
            </a:endParaRPr>
          </a:p>
          <a:p>
            <a:r>
              <a:rPr lang="en-US" dirty="0" smtClean="0">
                <a:solidFill>
                  <a:schemeClr val="bg1"/>
                </a:solidFill>
                <a:latin typeface="Book Antiqua" pitchFamily="18" charset="0"/>
                <a:cs typeface="Times New Roman" pitchFamily="18" charset="0"/>
              </a:rPr>
              <a:t>Collection Eugene L. </a:t>
            </a:r>
            <a:r>
              <a:rPr lang="en-US" dirty="0" err="1" smtClean="0">
                <a:solidFill>
                  <a:schemeClr val="bg1"/>
                </a:solidFill>
                <a:latin typeface="Book Antiqua" pitchFamily="18" charset="0"/>
                <a:cs typeface="Times New Roman" pitchFamily="18" charset="0"/>
              </a:rPr>
              <a:t>Garbáty</a:t>
            </a:r>
            <a:r>
              <a:rPr lang="en-US" dirty="0" smtClean="0">
                <a:solidFill>
                  <a:schemeClr val="bg1"/>
                </a:solidFill>
                <a:latin typeface="Book Antiqua" pitchFamily="18" charset="0"/>
                <a:cs typeface="Times New Roman" pitchFamily="18" charset="0"/>
              </a:rPr>
              <a:t>, New York. Gift of Eugene L. </a:t>
            </a:r>
            <a:r>
              <a:rPr lang="en-US" dirty="0" err="1" smtClean="0">
                <a:solidFill>
                  <a:schemeClr val="bg1"/>
                </a:solidFill>
                <a:latin typeface="Book Antiqua" pitchFamily="18" charset="0"/>
                <a:cs typeface="Times New Roman" pitchFamily="18" charset="0"/>
              </a:rPr>
              <a:t>Garbáty</a:t>
            </a:r>
            <a:r>
              <a:rPr lang="en-US" dirty="0" smtClean="0">
                <a:solidFill>
                  <a:schemeClr val="bg1"/>
                </a:solidFill>
                <a:latin typeface="Book Antiqua" pitchFamily="18" charset="0"/>
                <a:cs typeface="Times New Roman" pitchFamily="18" charset="0"/>
              </a:rPr>
              <a:t>, in memory of his parents, Josef and Rosa </a:t>
            </a:r>
            <a:r>
              <a:rPr lang="en-US" dirty="0" err="1" smtClean="0">
                <a:solidFill>
                  <a:schemeClr val="bg1"/>
                </a:solidFill>
                <a:latin typeface="Book Antiqua" pitchFamily="18" charset="0"/>
                <a:cs typeface="Times New Roman" pitchFamily="18" charset="0"/>
              </a:rPr>
              <a:t>Garbáty</a:t>
            </a:r>
            <a:r>
              <a:rPr lang="en-US" dirty="0" smtClean="0">
                <a:solidFill>
                  <a:schemeClr val="bg1"/>
                </a:solidFill>
                <a:latin typeface="Book Antiqua" pitchFamily="18" charset="0"/>
                <a:cs typeface="Times New Roman" pitchFamily="18" charset="0"/>
              </a:rPr>
              <a:t>.</a:t>
            </a:r>
            <a:endParaRPr lang="en-US" dirty="0">
              <a:solidFill>
                <a:schemeClr val="bg1"/>
              </a:solidFill>
              <a:latin typeface="Book Antiqua" pitchFamily="18" charset="0"/>
              <a:cs typeface="Times New Roman" pitchFamily="18" charset="0"/>
            </a:endParaRPr>
          </a:p>
        </p:txBody>
      </p:sp>
      <p:sp>
        <p:nvSpPr>
          <p:cNvPr id="5" name="TextBox 4"/>
          <p:cNvSpPr txBox="1"/>
          <p:nvPr/>
        </p:nvSpPr>
        <p:spPr>
          <a:xfrm>
            <a:off x="5257800" y="304800"/>
            <a:ext cx="3886200" cy="3416320"/>
          </a:xfrm>
          <a:prstGeom prst="rect">
            <a:avLst/>
          </a:prstGeom>
          <a:noFill/>
        </p:spPr>
        <p:txBody>
          <a:bodyPr wrap="square" rtlCol="0">
            <a:spAutoFit/>
          </a:bodyPr>
          <a:lstStyle/>
          <a:p>
            <a:r>
              <a:rPr lang="en-US" dirty="0" smtClean="0">
                <a:solidFill>
                  <a:schemeClr val="bg1"/>
                </a:solidFill>
                <a:latin typeface="Book Antiqua" pitchFamily="18" charset="0"/>
                <a:cs typeface="Times New Roman" pitchFamily="18" charset="0"/>
              </a:rPr>
              <a:t>Four pillar tapestries</a:t>
            </a:r>
          </a:p>
          <a:p>
            <a:r>
              <a:rPr lang="en-US" dirty="0" smtClean="0">
                <a:solidFill>
                  <a:schemeClr val="bg1"/>
                </a:solidFill>
                <a:latin typeface="Book Antiqua" pitchFamily="18" charset="0"/>
                <a:cs typeface="Times New Roman" pitchFamily="18" charset="0"/>
              </a:rPr>
              <a:t>From the series THE LIFE OF POPE URBAN VIII </a:t>
            </a:r>
          </a:p>
          <a:p>
            <a:endParaRPr lang="en-US" dirty="0" smtClean="0">
              <a:solidFill>
                <a:schemeClr val="bg1"/>
              </a:solidFill>
              <a:latin typeface="Book Antiqua" pitchFamily="18" charset="0"/>
              <a:cs typeface="Times New Roman" pitchFamily="18" charset="0"/>
            </a:endParaRPr>
          </a:p>
          <a:p>
            <a:r>
              <a:rPr lang="en-US" dirty="0" smtClean="0">
                <a:solidFill>
                  <a:schemeClr val="bg1"/>
                </a:solidFill>
                <a:latin typeface="Book Antiqua" pitchFamily="18" charset="0"/>
                <a:cs typeface="Times New Roman" pitchFamily="18" charset="0"/>
              </a:rPr>
              <a:t>Italian (Rome), 1663–1679</a:t>
            </a:r>
          </a:p>
          <a:p>
            <a:r>
              <a:rPr lang="en-US" dirty="0" smtClean="0">
                <a:solidFill>
                  <a:schemeClr val="bg1"/>
                </a:solidFill>
                <a:latin typeface="Book Antiqua" pitchFamily="18" charset="0"/>
                <a:cs typeface="Times New Roman" pitchFamily="18" charset="0"/>
              </a:rPr>
              <a:t>Manufactured by </a:t>
            </a:r>
            <a:r>
              <a:rPr lang="en-US" dirty="0" err="1" smtClean="0">
                <a:solidFill>
                  <a:schemeClr val="bg1"/>
                </a:solidFill>
                <a:latin typeface="Book Antiqua" pitchFamily="18" charset="0"/>
                <a:cs typeface="Times New Roman" pitchFamily="18" charset="0"/>
              </a:rPr>
              <a:t>Barberini</a:t>
            </a:r>
            <a:r>
              <a:rPr lang="en-US" dirty="0" smtClean="0">
                <a:solidFill>
                  <a:schemeClr val="bg1"/>
                </a:solidFill>
                <a:latin typeface="Book Antiqua" pitchFamily="18" charset="0"/>
                <a:cs typeface="Times New Roman" pitchFamily="18" charset="0"/>
              </a:rPr>
              <a:t> Manufactory, </a:t>
            </a:r>
          </a:p>
          <a:p>
            <a:r>
              <a:rPr lang="en-US" dirty="0" smtClean="0">
                <a:solidFill>
                  <a:schemeClr val="bg1"/>
                </a:solidFill>
                <a:latin typeface="Book Antiqua" pitchFamily="18" charset="0"/>
                <a:cs typeface="Times New Roman" pitchFamily="18" charset="0"/>
              </a:rPr>
              <a:t>Rome, Italy </a:t>
            </a:r>
          </a:p>
          <a:p>
            <a:endParaRPr lang="en-US" dirty="0" smtClean="0">
              <a:solidFill>
                <a:schemeClr val="bg1"/>
              </a:solidFill>
              <a:latin typeface="Book Antiqua" pitchFamily="18" charset="0"/>
              <a:cs typeface="Times New Roman" pitchFamily="18" charset="0"/>
            </a:endParaRPr>
          </a:p>
          <a:p>
            <a:r>
              <a:rPr lang="en-US" dirty="0" smtClean="0">
                <a:solidFill>
                  <a:schemeClr val="bg1"/>
                </a:solidFill>
                <a:latin typeface="Book Antiqua" pitchFamily="18" charset="0"/>
                <a:cs typeface="Times New Roman" pitchFamily="18" charset="0"/>
              </a:rPr>
              <a:t>Dimensions Overall: 567.1 x 134 x 134 cm (223 1/4 x 52 3/4 x 52 3/4 in.)</a:t>
            </a:r>
            <a:endParaRPr lang="en-US" dirty="0">
              <a:solidFill>
                <a:schemeClr val="bg1"/>
              </a:solidFill>
              <a:latin typeface="Book Antiqu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Adobe Garamond Pro" pitchFamily="18" charset="0"/>
              </a:rPr>
              <a:t>Where We Began</a:t>
            </a:r>
            <a:endParaRPr lang="en-US" dirty="0">
              <a:solidFill>
                <a:schemeClr val="accent1"/>
              </a:solidFill>
              <a:latin typeface="Adobe Garamond Pro" pitchFamily="18" charset="0"/>
            </a:endParaRPr>
          </a:p>
        </p:txBody>
      </p:sp>
      <p:sp>
        <p:nvSpPr>
          <p:cNvPr id="3" name="Content Placeholder 2"/>
          <p:cNvSpPr>
            <a:spLocks noGrp="1"/>
          </p:cNvSpPr>
          <p:nvPr>
            <p:ph idx="1"/>
          </p:nvPr>
        </p:nvSpPr>
        <p:spPr/>
        <p:txBody>
          <a:bodyPr/>
          <a:lstStyle/>
          <a:p>
            <a:endParaRPr lang="en-US" dirty="0" smtClean="0">
              <a:solidFill>
                <a:schemeClr val="accent1"/>
              </a:solidFill>
            </a:endParaRPr>
          </a:p>
          <a:p>
            <a:endParaRPr lang="en-US" dirty="0" smtClean="0">
              <a:solidFill>
                <a:schemeClr val="accent1"/>
              </a:solidFill>
              <a:latin typeface="Adobe Garamond Pro" pitchFamily="18" charset="0"/>
            </a:endParaRPr>
          </a:p>
          <a:p>
            <a:pPr marL="0" indent="0">
              <a:buNone/>
            </a:pPr>
            <a:r>
              <a:rPr lang="en-US" dirty="0" smtClean="0">
                <a:solidFill>
                  <a:schemeClr val="accent1"/>
                </a:solidFill>
                <a:latin typeface="Adobe Garamond Pro" pitchFamily="18" charset="0"/>
              </a:rPr>
              <a:t>Objects and documents are a source of identity from our past that each hold a story; a narrative of social and cultural history.</a:t>
            </a:r>
            <a:endParaRPr lang="en-US" dirty="0">
              <a:solidFill>
                <a:schemeClr val="accent1"/>
              </a:solidFill>
              <a:latin typeface="Adobe Garamond Pro"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ltkunst sale 1935.jpg"/>
          <p:cNvPicPr>
            <a:picLocks noChangeAspect="1"/>
          </p:cNvPicPr>
          <p:nvPr/>
        </p:nvPicPr>
        <p:blipFill>
          <a:blip r:embed="rId2" cstate="email"/>
          <a:srcRect/>
          <a:stretch>
            <a:fillRect/>
          </a:stretch>
        </p:blipFill>
        <p:spPr bwMode="auto">
          <a:xfrm>
            <a:off x="304800" y="0"/>
            <a:ext cx="4768452" cy="6858000"/>
          </a:xfrm>
          <a:prstGeom prst="rect">
            <a:avLst/>
          </a:prstGeom>
          <a:noFill/>
          <a:ln w="9525">
            <a:noFill/>
            <a:miter lim="800000"/>
            <a:headEnd/>
            <a:tailEnd/>
          </a:ln>
        </p:spPr>
      </p:pic>
      <p:sp>
        <p:nvSpPr>
          <p:cNvPr id="27653" name="TextBox 5"/>
          <p:cNvSpPr txBox="1">
            <a:spLocks noChangeArrowheads="1"/>
          </p:cNvSpPr>
          <p:nvPr/>
        </p:nvSpPr>
        <p:spPr bwMode="auto">
          <a:xfrm>
            <a:off x="5181601" y="4724400"/>
            <a:ext cx="3505200" cy="1323439"/>
          </a:xfrm>
          <a:prstGeom prst="rect">
            <a:avLst/>
          </a:prstGeom>
          <a:noFill/>
          <a:ln w="9525">
            <a:noFill/>
            <a:miter lim="800000"/>
            <a:headEnd/>
            <a:tailEnd/>
          </a:ln>
        </p:spPr>
        <p:txBody>
          <a:bodyPr wrap="square">
            <a:spAutoFit/>
          </a:bodyPr>
          <a:lstStyle/>
          <a:p>
            <a:r>
              <a:rPr lang="en-US" sz="2000" dirty="0">
                <a:solidFill>
                  <a:schemeClr val="bg1"/>
                </a:solidFill>
                <a:latin typeface="Book Antiqua" pitchFamily="18" charset="0"/>
              </a:rPr>
              <a:t>Berlin, 1935</a:t>
            </a:r>
          </a:p>
          <a:p>
            <a:r>
              <a:rPr lang="en-US" sz="2000" dirty="0">
                <a:solidFill>
                  <a:schemeClr val="bg1"/>
                </a:solidFill>
                <a:latin typeface="Book Antiqua" pitchFamily="18" charset="0"/>
              </a:rPr>
              <a:t>Van Diemen and Altkunst </a:t>
            </a:r>
            <a:r>
              <a:rPr lang="en-US" sz="2000" dirty="0" smtClean="0">
                <a:solidFill>
                  <a:schemeClr val="bg1"/>
                </a:solidFill>
                <a:latin typeface="Book Antiqua" pitchFamily="18" charset="0"/>
              </a:rPr>
              <a:t>Galleries (</a:t>
            </a:r>
            <a:r>
              <a:rPr lang="en-US" sz="2000" i="1" dirty="0" smtClean="0">
                <a:solidFill>
                  <a:schemeClr val="bg1"/>
                </a:solidFill>
                <a:latin typeface="Book Antiqua" pitchFamily="18" charset="0"/>
              </a:rPr>
              <a:t>Margraf Co</a:t>
            </a:r>
            <a:r>
              <a:rPr lang="en-US" sz="2000" dirty="0" smtClean="0">
                <a:solidFill>
                  <a:schemeClr val="bg1"/>
                </a:solidFill>
                <a:latin typeface="Book Antiqua" pitchFamily="18" charset="0"/>
              </a:rPr>
              <a:t>.)</a:t>
            </a:r>
            <a:endParaRPr lang="en-US" sz="2000" dirty="0">
              <a:solidFill>
                <a:schemeClr val="bg1"/>
              </a:solidFill>
              <a:latin typeface="Book Antiqua" pitchFamily="18" charset="0"/>
            </a:endParaRPr>
          </a:p>
          <a:p>
            <a:r>
              <a:rPr lang="en-US" sz="2000" dirty="0">
                <a:solidFill>
                  <a:schemeClr val="bg1"/>
                </a:solidFill>
                <a:latin typeface="Book Antiqua" pitchFamily="18" charset="0"/>
              </a:rPr>
              <a:t>“In liquidation”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pestry ills 1.jpg"/>
          <p:cNvPicPr>
            <a:picLocks noChangeAspect="1"/>
          </p:cNvPicPr>
          <p:nvPr/>
        </p:nvPicPr>
        <p:blipFill>
          <a:blip r:embed="rId2" cstate="email"/>
          <a:stretch>
            <a:fillRect/>
          </a:stretch>
        </p:blipFill>
        <p:spPr>
          <a:xfrm>
            <a:off x="1025321" y="0"/>
            <a:ext cx="3831466" cy="5410200"/>
          </a:xfrm>
          <a:prstGeom prst="rect">
            <a:avLst/>
          </a:prstGeom>
        </p:spPr>
      </p:pic>
      <p:pic>
        <p:nvPicPr>
          <p:cNvPr id="4" name="Picture 3" descr="Tapestry ills 2.jpg"/>
          <p:cNvPicPr>
            <a:picLocks noChangeAspect="1"/>
          </p:cNvPicPr>
          <p:nvPr/>
        </p:nvPicPr>
        <p:blipFill>
          <a:blip r:embed="rId3" cstate="email"/>
          <a:stretch>
            <a:fillRect/>
          </a:stretch>
        </p:blipFill>
        <p:spPr>
          <a:xfrm>
            <a:off x="4619732" y="1"/>
            <a:ext cx="3603730" cy="5333999"/>
          </a:xfrm>
          <a:prstGeom prst="rect">
            <a:avLst/>
          </a:prstGeom>
        </p:spPr>
      </p:pic>
      <p:pic>
        <p:nvPicPr>
          <p:cNvPr id="5" name="Picture 4" descr="Tapestry cat entry.jpg"/>
          <p:cNvPicPr>
            <a:picLocks noChangeAspect="1"/>
          </p:cNvPicPr>
          <p:nvPr/>
        </p:nvPicPr>
        <p:blipFill>
          <a:blip r:embed="rId4" cstate="email"/>
          <a:srcRect t="21472" b="4908"/>
          <a:stretch>
            <a:fillRect/>
          </a:stretch>
        </p:blipFill>
        <p:spPr>
          <a:xfrm>
            <a:off x="3505200" y="4628491"/>
            <a:ext cx="5638800" cy="2229509"/>
          </a:xfrm>
          <a:prstGeom prst="rect">
            <a:avLst/>
          </a:prstGeom>
          <a:ln>
            <a:solidFill>
              <a:srgbClr val="FF0000"/>
            </a:solidFill>
          </a:ln>
        </p:spPr>
      </p:pic>
      <p:sp>
        <p:nvSpPr>
          <p:cNvPr id="6" name="TextBox 5"/>
          <p:cNvSpPr txBox="1"/>
          <p:nvPr/>
        </p:nvSpPr>
        <p:spPr>
          <a:xfrm>
            <a:off x="304800" y="5486400"/>
            <a:ext cx="2733441" cy="1200329"/>
          </a:xfrm>
          <a:prstGeom prst="rect">
            <a:avLst/>
          </a:prstGeom>
          <a:noFill/>
        </p:spPr>
        <p:txBody>
          <a:bodyPr wrap="none" rtlCol="0">
            <a:spAutoFit/>
          </a:bodyPr>
          <a:lstStyle/>
          <a:p>
            <a:r>
              <a:rPr lang="en-US" sz="2400" dirty="0" smtClean="0">
                <a:solidFill>
                  <a:schemeClr val="bg1"/>
                </a:solidFill>
                <a:latin typeface="Book Antiqua" pitchFamily="18" charset="0"/>
                <a:cs typeface="Times New Roman" pitchFamily="18" charset="0"/>
              </a:rPr>
              <a:t>1935:</a:t>
            </a:r>
          </a:p>
          <a:p>
            <a:r>
              <a:rPr lang="en-US" sz="2400" dirty="0" smtClean="0">
                <a:solidFill>
                  <a:schemeClr val="bg1"/>
                </a:solidFill>
                <a:latin typeface="Book Antiqua" pitchFamily="18" charset="0"/>
                <a:cs typeface="Times New Roman" pitchFamily="18" charset="0"/>
              </a:rPr>
              <a:t>Margraf sale, to an</a:t>
            </a:r>
          </a:p>
          <a:p>
            <a:r>
              <a:rPr lang="en-US" sz="2400" dirty="0" smtClean="0">
                <a:solidFill>
                  <a:schemeClr val="bg1"/>
                </a:solidFill>
                <a:latin typeface="Book Antiqua" pitchFamily="18" charset="0"/>
                <a:cs typeface="Times New Roman" pitchFamily="18" charset="0"/>
              </a:rPr>
              <a:t>unknown buyer</a:t>
            </a:r>
            <a:endParaRPr lang="en-US" sz="2400" dirty="0">
              <a:solidFill>
                <a:schemeClr val="bg1"/>
              </a:solidFill>
              <a:latin typeface="Book Antiqu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email"/>
          <a:srcRect/>
          <a:stretch>
            <a:fillRect/>
          </a:stretch>
        </p:blipFill>
        <p:spPr bwMode="auto">
          <a:xfrm>
            <a:off x="0" y="-1"/>
            <a:ext cx="9144000" cy="68652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email"/>
          <a:srcRect/>
          <a:stretch>
            <a:fillRect/>
          </a:stretch>
        </p:blipFill>
        <p:spPr bwMode="auto">
          <a:xfrm>
            <a:off x="1752600" y="0"/>
            <a:ext cx="5715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95400"/>
            <a:ext cx="8610600" cy="4431983"/>
          </a:xfrm>
          <a:prstGeom prst="rect">
            <a:avLst/>
          </a:prstGeom>
        </p:spPr>
        <p:txBody>
          <a:bodyPr wrap="square">
            <a:spAutoFit/>
          </a:bodyPr>
          <a:lstStyle/>
          <a:p>
            <a:r>
              <a:rPr lang="en-US" sz="2400" dirty="0" smtClean="0">
                <a:solidFill>
                  <a:schemeClr val="bg1"/>
                </a:solidFill>
                <a:latin typeface="Times New Roman" pitchFamily="18" charset="0"/>
                <a:cs typeface="Times New Roman" pitchFamily="18" charset="0"/>
              </a:rPr>
              <a:t>Provenance:</a:t>
            </a:r>
          </a:p>
          <a:p>
            <a:endParaRPr lang="en-US" sz="2400" dirty="0">
              <a:solidFill>
                <a:schemeClr val="bg1"/>
              </a:solidFill>
              <a:latin typeface="Times New Roman" pitchFamily="18" charset="0"/>
              <a:cs typeface="Times New Roman" pitchFamily="18" charset="0"/>
            </a:endParaRPr>
          </a:p>
          <a:p>
            <a:r>
              <a:rPr lang="en-US" sz="2400" dirty="0" smtClean="0">
                <a:solidFill>
                  <a:schemeClr val="bg1"/>
                </a:solidFill>
                <a:latin typeface="Times New Roman" pitchFamily="18" charset="0"/>
                <a:cs typeface="Times New Roman" pitchFamily="18" charset="0"/>
              </a:rPr>
              <a:t>Between 1663 and 1679, created for the Barberini family, Palazzo Barberini, Rome; last quarter of the 19th century, series removed from the Palazzo Barberini and sold. </a:t>
            </a:r>
            <a:r>
              <a:rPr lang="en-US" sz="2400" dirty="0" smtClean="0">
                <a:solidFill>
                  <a:srgbClr val="FFFF00"/>
                </a:solidFill>
                <a:latin typeface="Book Antiqua" pitchFamily="18" charset="0"/>
                <a:cs typeface="Times New Roman" pitchFamily="18" charset="0"/>
              </a:rPr>
              <a:t>By 1928, Altkunst </a:t>
            </a:r>
            <a:r>
              <a:rPr lang="en-US" sz="2400" dirty="0" err="1" smtClean="0">
                <a:solidFill>
                  <a:srgbClr val="FFFF00"/>
                </a:solidFill>
                <a:latin typeface="Book Antiqua" pitchFamily="18" charset="0"/>
                <a:cs typeface="Times New Roman" pitchFamily="18" charset="0"/>
              </a:rPr>
              <a:t>Antiquitäten</a:t>
            </a:r>
            <a:r>
              <a:rPr lang="en-US" sz="2400" dirty="0" smtClean="0">
                <a:solidFill>
                  <a:srgbClr val="FFFF00"/>
                </a:solidFill>
                <a:latin typeface="Book Antiqua" pitchFamily="18" charset="0"/>
                <a:cs typeface="Times New Roman" pitchFamily="18" charset="0"/>
              </a:rPr>
              <a:t>, Berlin; April 26-27, 1935, Altkunst liquidation sale, Paul Graupe, Berlin, lot 702, sold for RM 530. </a:t>
            </a:r>
            <a:r>
              <a:rPr lang="en-US" sz="2400" dirty="0" smtClean="0">
                <a:solidFill>
                  <a:schemeClr val="bg1"/>
                </a:solidFill>
                <a:latin typeface="Times New Roman" pitchFamily="18" charset="0"/>
                <a:cs typeface="Times New Roman" pitchFamily="18" charset="0"/>
              </a:rPr>
              <a:t>About 1935, acquired from an unknown dealer by Eugene L. </a:t>
            </a:r>
            <a:r>
              <a:rPr lang="en-US" sz="2400" dirty="0" err="1" smtClean="0">
                <a:solidFill>
                  <a:schemeClr val="bg1"/>
                </a:solidFill>
                <a:latin typeface="Times New Roman" pitchFamily="18" charset="0"/>
                <a:cs typeface="Times New Roman" pitchFamily="18" charset="0"/>
              </a:rPr>
              <a:t>Garbáty</a:t>
            </a:r>
            <a:r>
              <a:rPr lang="en-US" sz="2400" dirty="0" smtClean="0">
                <a:solidFill>
                  <a:schemeClr val="bg1"/>
                </a:solidFill>
                <a:latin typeface="Times New Roman" pitchFamily="18" charset="0"/>
                <a:cs typeface="Times New Roman" pitchFamily="18" charset="0"/>
              </a:rPr>
              <a:t> (b. 1880 - d. 1966), </a:t>
            </a:r>
            <a:r>
              <a:rPr lang="en-US" sz="2400" dirty="0" err="1" smtClean="0">
                <a:solidFill>
                  <a:schemeClr val="bg1"/>
                </a:solidFill>
                <a:latin typeface="Times New Roman" pitchFamily="18" charset="0"/>
                <a:cs typeface="Times New Roman" pitchFamily="18" charset="0"/>
              </a:rPr>
              <a:t>Schloss</a:t>
            </a:r>
            <a:r>
              <a:rPr lang="en-US" sz="2400" dirty="0" smtClean="0">
                <a:solidFill>
                  <a:schemeClr val="bg1"/>
                </a:solidFill>
                <a:latin typeface="Times New Roman" pitchFamily="18" charset="0"/>
                <a:cs typeface="Times New Roman" pitchFamily="18" charset="0"/>
              </a:rPr>
              <a:t> Alt-</a:t>
            </a:r>
            <a:r>
              <a:rPr lang="en-US" sz="2400" dirty="0" err="1" smtClean="0">
                <a:solidFill>
                  <a:schemeClr val="bg1"/>
                </a:solidFill>
                <a:latin typeface="Times New Roman" pitchFamily="18" charset="0"/>
                <a:cs typeface="Times New Roman" pitchFamily="18" charset="0"/>
              </a:rPr>
              <a:t>Döbern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Niederlausitz</a:t>
            </a:r>
            <a:r>
              <a:rPr lang="en-US" sz="2400" dirty="0" smtClean="0">
                <a:solidFill>
                  <a:schemeClr val="bg1"/>
                </a:solidFill>
                <a:latin typeface="Times New Roman" pitchFamily="18" charset="0"/>
                <a:cs typeface="Times New Roman" pitchFamily="18" charset="0"/>
              </a:rPr>
              <a:t> (Germany), Paris, and New York; 1952, gift of Eugene Garbáty to the MFA. (Accession Date: February 14, 1952) </a:t>
            </a:r>
            <a:r>
              <a:rPr lang="en-US" dirty="0" smtClean="0">
                <a:solidFill>
                  <a:schemeClr val="bg1"/>
                </a:solidFill>
              </a:rPr>
              <a:t/>
            </a:r>
            <a:br>
              <a:rPr lang="en-US" dirty="0" smtClean="0">
                <a:solidFill>
                  <a:schemeClr val="bg1"/>
                </a:solidFill>
              </a:rPr>
            </a:b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1725931"/>
            <a:ext cx="9144000" cy="40780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Book Antiqua" pitchFamily="18" charset="0"/>
                <a:ea typeface="Calibri" pitchFamily="34" charset="0"/>
                <a:cs typeface="Times New Roman" pitchFamily="18" charset="0"/>
              </a:rPr>
              <a:t>“Immediately after April 1, 1933, the persecution began. The companies of </a:t>
            </a:r>
            <a:r>
              <a:rPr kumimoji="0" lang="en-US" sz="2000" b="0" i="0" u="none" strike="noStrike" cap="none" normalizeH="0" baseline="0" dirty="0" smtClean="0">
                <a:ln>
                  <a:noFill/>
                </a:ln>
                <a:solidFill>
                  <a:srgbClr val="FFFF00"/>
                </a:solidFill>
                <a:effectLst/>
                <a:latin typeface="Book Antiqua" pitchFamily="18" charset="0"/>
                <a:ea typeface="Calibri" pitchFamily="34" charset="0"/>
                <a:cs typeface="Times New Roman" pitchFamily="18" charset="0"/>
              </a:rPr>
              <a:t>the Margraf Consortium were especially detested by the Nazi authorities,</a:t>
            </a:r>
            <a:r>
              <a:rPr kumimoji="0" lang="en-US" sz="2000" b="0" i="0" u="none" strike="noStrike" cap="none" normalizeH="0" baseline="0" dirty="0" smtClean="0">
                <a:ln>
                  <a:noFill/>
                </a:ln>
                <a:solidFill>
                  <a:schemeClr val="bg1"/>
                </a:solidFill>
                <a:effectLst/>
                <a:latin typeface="Book Antiqua" pitchFamily="18" charset="0"/>
                <a:ea typeface="Calibri" pitchFamily="34" charset="0"/>
                <a:cs typeface="Times New Roman" pitchFamily="18" charset="0"/>
              </a:rPr>
              <a:t> since they were owned by Jews.  The companies were known on the international art market and were among the largest art dealerships.  In addition, even the authoritative employees – if they were not Jewish – were not members of the party. </a:t>
            </a:r>
            <a:r>
              <a:rPr kumimoji="0" lang="en-US" sz="2000" b="0" i="0" u="none" strike="noStrike" cap="none" normalizeH="0" baseline="0" dirty="0" smtClean="0">
                <a:ln>
                  <a:noFill/>
                </a:ln>
                <a:solidFill>
                  <a:srgbClr val="FFFF00"/>
                </a:solidFill>
                <a:effectLst/>
                <a:latin typeface="Book Antiqua" pitchFamily="18" charset="0"/>
                <a:ea typeface="Calibri" pitchFamily="34" charset="0"/>
                <a:cs typeface="Times New Roman" pitchFamily="18" charset="0"/>
              </a:rPr>
              <a:t>The art businesses were thus completely unprotected and were perpetually pressured by various centers (official and Nazi centers)  to sell their valuable property without regard to the price </a:t>
            </a:r>
            <a:r>
              <a:rPr kumimoji="0" lang="en-US" sz="2000" b="0" i="0" u="none" strike="noStrike" cap="none" normalizeH="0" baseline="0" dirty="0" smtClean="0">
                <a:ln>
                  <a:noFill/>
                </a:ln>
                <a:solidFill>
                  <a:schemeClr val="bg1"/>
                </a:solidFill>
                <a:effectLst/>
                <a:latin typeface="Book Antiqua" pitchFamily="18" charset="0"/>
                <a:ea typeface="Calibri" pitchFamily="34" charset="0"/>
                <a:cs typeface="Times New Roman" pitchFamily="18" charset="0"/>
              </a:rPr>
              <a:t>and without regard to the impact of such sales on the market. “</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a:solidFill>
                <a:schemeClr val="bg1"/>
              </a:solidFill>
              <a:latin typeface="Book Antiqu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Book Antiqua" pitchFamily="18" charset="0"/>
                <a:ea typeface="Calibri" pitchFamily="34" charset="0"/>
                <a:cs typeface="Times New Roman" pitchFamily="18" charset="0"/>
              </a:rPr>
              <a:t>Sworn statement,</a:t>
            </a:r>
            <a:r>
              <a:rPr kumimoji="0" lang="en-US" b="0" i="0" u="none" strike="noStrike" cap="none" normalizeH="0" dirty="0" smtClean="0">
                <a:ln>
                  <a:noFill/>
                </a:ln>
                <a:solidFill>
                  <a:schemeClr val="bg1"/>
                </a:solidFill>
                <a:effectLst/>
                <a:latin typeface="Book Antiqua" pitchFamily="18" charset="0"/>
                <a:ea typeface="Calibri" pitchFamily="34" charset="0"/>
                <a:cs typeface="Times New Roman" pitchFamily="18" charset="0"/>
              </a:rPr>
              <a:t> 1956, by Eduard </a:t>
            </a:r>
            <a:r>
              <a:rPr kumimoji="0" lang="en-US" b="0" i="0" u="none" strike="noStrike" cap="none" normalizeH="0" dirty="0" err="1" smtClean="0">
                <a:ln>
                  <a:noFill/>
                </a:ln>
                <a:solidFill>
                  <a:schemeClr val="bg1"/>
                </a:solidFill>
                <a:effectLst/>
                <a:latin typeface="Book Antiqua" pitchFamily="18" charset="0"/>
                <a:ea typeface="Calibri" pitchFamily="34" charset="0"/>
                <a:cs typeface="Times New Roman" pitchFamily="18" charset="0"/>
              </a:rPr>
              <a:t>Plietzsch</a:t>
            </a:r>
            <a:endParaRPr kumimoji="0" lang="en-US" b="0" i="0" u="none" strike="noStrike" cap="none" normalizeH="0" dirty="0" smtClean="0">
              <a:ln>
                <a:noFill/>
              </a:ln>
              <a:solidFill>
                <a:schemeClr val="bg1"/>
              </a:solidFill>
              <a:effectLst/>
              <a:latin typeface="Book Antiqu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baseline="0" dirty="0" smtClean="0">
                <a:solidFill>
                  <a:schemeClr val="bg1"/>
                </a:solidFill>
                <a:latin typeface="Book Antiqua" pitchFamily="18" charset="0"/>
                <a:ea typeface="Calibri" pitchFamily="34" charset="0"/>
                <a:cs typeface="Times New Roman" pitchFamily="18" charset="0"/>
              </a:rPr>
              <a:t>Compensation</a:t>
            </a:r>
            <a:r>
              <a:rPr lang="en-US" dirty="0" smtClean="0">
                <a:solidFill>
                  <a:schemeClr val="bg1"/>
                </a:solidFill>
                <a:latin typeface="Book Antiqua" pitchFamily="18" charset="0"/>
                <a:ea typeface="Calibri" pitchFamily="34" charset="0"/>
                <a:cs typeface="Times New Roman" pitchFamily="18" charset="0"/>
              </a:rPr>
              <a:t> claim files, Margraf and Co. </a:t>
            </a:r>
            <a:endParaRPr kumimoji="0" lang="en-US" b="0" i="0" u="none" strike="noStrike" cap="none" normalizeH="0" baseline="0" dirty="0" smtClean="0">
              <a:ln>
                <a:noFill/>
              </a:ln>
              <a:solidFill>
                <a:schemeClr val="bg1"/>
              </a:solidFill>
              <a:effectLst/>
              <a:latin typeface="Book Antiqua" pitchFamily="18" charset="0"/>
              <a:ea typeface="Calibri" pitchFamily="34" charset="0"/>
              <a:cs typeface="Times New Roman" pitchFamily="18" charset="0"/>
            </a:endParaRPr>
          </a:p>
          <a:p>
            <a:r>
              <a:rPr lang="en-US" dirty="0">
                <a:solidFill>
                  <a:schemeClr val="bg1"/>
                </a:solidFill>
                <a:latin typeface="Book Antiqua"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VReed\My Documents\GS1 OBJECTS\TFA\BARBERINI\HRB 14821\HRB_14821_099.JPG"/>
          <p:cNvPicPr>
            <a:picLocks noChangeAspect="1" noChangeArrowheads="1"/>
          </p:cNvPicPr>
          <p:nvPr/>
        </p:nvPicPr>
        <p:blipFill>
          <a:blip r:embed="rId2" cstate="email"/>
          <a:srcRect/>
          <a:stretch>
            <a:fillRect/>
          </a:stretch>
        </p:blipFill>
        <p:spPr bwMode="auto">
          <a:xfrm>
            <a:off x="381000" y="0"/>
            <a:ext cx="6696635" cy="6858000"/>
          </a:xfrm>
          <a:prstGeom prst="rect">
            <a:avLst/>
          </a:prstGeom>
          <a:noFill/>
        </p:spPr>
      </p:pic>
      <p:sp>
        <p:nvSpPr>
          <p:cNvPr id="3" name="TextBox 2"/>
          <p:cNvSpPr txBox="1"/>
          <p:nvPr/>
        </p:nvSpPr>
        <p:spPr>
          <a:xfrm>
            <a:off x="5562600" y="5715000"/>
            <a:ext cx="3352800" cy="923330"/>
          </a:xfrm>
          <a:prstGeom prst="rect">
            <a:avLst/>
          </a:prstGeom>
          <a:solidFill>
            <a:schemeClr val="bg1"/>
          </a:solidFill>
        </p:spPr>
        <p:txBody>
          <a:bodyPr wrap="square" rtlCol="0">
            <a:spAutoFit/>
          </a:bodyPr>
          <a:lstStyle/>
          <a:p>
            <a:r>
              <a:rPr lang="en-US" dirty="0" smtClean="0">
                <a:latin typeface="Book Antiqua" pitchFamily="18" charset="0"/>
              </a:rPr>
              <a:t>1936 document regarding</a:t>
            </a:r>
          </a:p>
          <a:p>
            <a:r>
              <a:rPr lang="en-US" dirty="0" smtClean="0">
                <a:latin typeface="Book Antiqua" pitchFamily="18" charset="0"/>
              </a:rPr>
              <a:t>the liquidation of the gallery </a:t>
            </a:r>
          </a:p>
          <a:p>
            <a:r>
              <a:rPr lang="en-US" dirty="0" smtClean="0">
                <a:latin typeface="Book Antiqua" pitchFamily="18" charset="0"/>
              </a:rPr>
              <a:t>(Business registry file, Berlin)</a:t>
            </a:r>
            <a:endParaRPr lang="en-US" dirty="0">
              <a:latin typeface="Book Antiqua"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cstate="email"/>
          <a:srcRect/>
          <a:stretch>
            <a:fillRect/>
          </a:stretch>
        </p:blipFill>
        <p:spPr bwMode="auto">
          <a:xfrm>
            <a:off x="1828800" y="0"/>
            <a:ext cx="5268913" cy="6850063"/>
          </a:xfrm>
          <a:prstGeom prst="rect">
            <a:avLst/>
          </a:prstGeom>
          <a:noFill/>
          <a:ln w="9525">
            <a:noFill/>
            <a:miter lim="800000"/>
            <a:headEnd/>
            <a:tailEnd/>
          </a:ln>
        </p:spPr>
      </p:pic>
      <p:pic>
        <p:nvPicPr>
          <p:cNvPr id="3" name="Picture 2" descr="https://sphotos-b.xx.fbcdn.net/hphotos-ash4/206402_10151058409307321_430144939_n.jpg"/>
          <p:cNvPicPr>
            <a:picLocks noChangeAspect="1" noChangeArrowheads="1"/>
          </p:cNvPicPr>
          <p:nvPr/>
        </p:nvPicPr>
        <p:blipFill>
          <a:blip r:embed="rId3" cstate="email"/>
          <a:srcRect/>
          <a:stretch>
            <a:fillRect/>
          </a:stretch>
        </p:blipFill>
        <p:spPr bwMode="auto">
          <a:xfrm>
            <a:off x="0" y="0"/>
            <a:ext cx="9144000" cy="688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bel017.jpg"/>
          <p:cNvPicPr>
            <a:picLocks noChangeAspect="1"/>
          </p:cNvPicPr>
          <p:nvPr/>
        </p:nvPicPr>
        <p:blipFill>
          <a:blip r:embed="rId2" cstate="email"/>
          <a:stretch>
            <a:fillRect/>
          </a:stretch>
        </p:blipFill>
        <p:spPr>
          <a:xfrm>
            <a:off x="1852474" y="0"/>
            <a:ext cx="5615126" cy="68579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592763"/>
          </a:xfrm>
        </p:spPr>
        <p:txBody>
          <a:bodyPr>
            <a:normAutofit fontScale="92500" lnSpcReduction="20000"/>
          </a:bodyPr>
          <a:lstStyle/>
          <a:p>
            <a:pPr algn="ctr">
              <a:buNone/>
            </a:pPr>
            <a:r>
              <a:rPr lang="en-US" sz="3200" u="sng" dirty="0" smtClean="0">
                <a:solidFill>
                  <a:schemeClr val="accent1"/>
                </a:solidFill>
                <a:latin typeface="Adobe Garamond Pro" pitchFamily="18" charset="0"/>
              </a:rPr>
              <a:t>Provenance</a:t>
            </a:r>
          </a:p>
          <a:p>
            <a:pPr>
              <a:buNone/>
            </a:pPr>
            <a:endParaRPr lang="en-US" dirty="0" smtClean="0">
              <a:solidFill>
                <a:schemeClr val="accent1"/>
              </a:solidFill>
              <a:latin typeface="Adobe Garamond Pro" pitchFamily="18" charset="0"/>
            </a:endParaRPr>
          </a:p>
          <a:p>
            <a:pPr>
              <a:buClr>
                <a:srgbClr val="FFFFFF"/>
              </a:buClr>
            </a:pPr>
            <a:r>
              <a:rPr lang="en-US" dirty="0" smtClean="0">
                <a:solidFill>
                  <a:schemeClr val="accent1"/>
                </a:solidFill>
                <a:latin typeface="Adobe Garamond Pro" pitchFamily="18" charset="0"/>
              </a:rPr>
              <a:t>Information regarding the origins, custody, and ownership of an item or collection.</a:t>
            </a:r>
          </a:p>
          <a:p>
            <a:pPr>
              <a:buClr>
                <a:srgbClr val="FFFFFF"/>
              </a:buClr>
            </a:pPr>
            <a:endParaRPr lang="en-US" dirty="0" smtClean="0">
              <a:solidFill>
                <a:schemeClr val="accent1"/>
              </a:solidFill>
              <a:latin typeface="Adobe Garamond Pro" pitchFamily="18" charset="0"/>
            </a:endParaRPr>
          </a:p>
          <a:p>
            <a:pPr>
              <a:buClr>
                <a:srgbClr val="FFFFFF"/>
              </a:buClr>
            </a:pPr>
            <a:r>
              <a:rPr lang="en-US" dirty="0" smtClean="0">
                <a:solidFill>
                  <a:schemeClr val="accent1"/>
                </a:solidFill>
                <a:latin typeface="Adobe Garamond Pro" pitchFamily="18" charset="0"/>
              </a:rPr>
              <a:t>A fundamental principle of archives, referring to the individual, family, or organization that created or received the items in a collection.</a:t>
            </a:r>
          </a:p>
        </p:txBody>
      </p:sp>
      <p:sp>
        <p:nvSpPr>
          <p:cNvPr id="4" name="Content Placeholder 3"/>
          <p:cNvSpPr>
            <a:spLocks noGrp="1"/>
          </p:cNvSpPr>
          <p:nvPr>
            <p:ph sz="half" idx="2"/>
          </p:nvPr>
        </p:nvSpPr>
        <p:spPr>
          <a:xfrm>
            <a:off x="4648200" y="533400"/>
            <a:ext cx="4038600" cy="5592763"/>
          </a:xfrm>
        </p:spPr>
        <p:txBody>
          <a:bodyPr>
            <a:normAutofit fontScale="92500" lnSpcReduction="20000"/>
          </a:bodyPr>
          <a:lstStyle/>
          <a:p>
            <a:pPr algn="ctr">
              <a:buNone/>
            </a:pPr>
            <a:r>
              <a:rPr lang="en-US" sz="3200" u="sng" dirty="0" smtClean="0">
                <a:solidFill>
                  <a:schemeClr val="accent1"/>
                </a:solidFill>
                <a:latin typeface="Adobe Garamond Pro" pitchFamily="18" charset="0"/>
              </a:rPr>
              <a:t>Provenance Access</a:t>
            </a:r>
          </a:p>
          <a:p>
            <a:pPr algn="ctr">
              <a:buNone/>
            </a:pPr>
            <a:endParaRPr lang="en-US" dirty="0" smtClean="0">
              <a:solidFill>
                <a:schemeClr val="accent1"/>
              </a:solidFill>
              <a:latin typeface="Adobe Garamond Pro" pitchFamily="18" charset="0"/>
            </a:endParaRPr>
          </a:p>
          <a:p>
            <a:pPr>
              <a:buClr>
                <a:schemeClr val="bg1"/>
              </a:buClr>
            </a:pPr>
            <a:r>
              <a:rPr lang="en-US" dirty="0" smtClean="0">
                <a:solidFill>
                  <a:schemeClr val="accent1"/>
                </a:solidFill>
                <a:latin typeface="Adobe Garamond Pro" pitchFamily="18" charset="0"/>
              </a:rPr>
              <a:t>A technique of locating relevant materials based on characteristics of the origins of the materials (the provenance).</a:t>
            </a:r>
            <a:endParaRPr lang="en-US" dirty="0">
              <a:solidFill>
                <a:schemeClr val="accent1"/>
              </a:solidFill>
              <a:latin typeface="Adobe Garamond Pro"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solidFill>
                <a:latin typeface="Adobe Garamond Pro" pitchFamily="18" charset="0"/>
              </a:rPr>
              <a:t>Archivists and Their Collections</a:t>
            </a:r>
            <a:endParaRPr lang="en-US" sz="4000" dirty="0">
              <a:solidFill>
                <a:schemeClr val="accent1"/>
              </a:solidFill>
              <a:latin typeface="Adobe Garamond Pro" pitchFamily="18" charset="0"/>
            </a:endParaRPr>
          </a:p>
        </p:txBody>
      </p:sp>
      <p:sp>
        <p:nvSpPr>
          <p:cNvPr id="3" name="Content Placeholder 2"/>
          <p:cNvSpPr>
            <a:spLocks noGrp="1"/>
          </p:cNvSpPr>
          <p:nvPr>
            <p:ph idx="1"/>
          </p:nvPr>
        </p:nvSpPr>
        <p:spPr/>
        <p:txBody>
          <a:bodyPr>
            <a:normAutofit/>
          </a:bodyPr>
          <a:lstStyle/>
          <a:p>
            <a:pPr>
              <a:buClr>
                <a:schemeClr val="bg1"/>
              </a:buClr>
            </a:pPr>
            <a:endParaRPr lang="en-US" dirty="0" smtClean="0">
              <a:solidFill>
                <a:schemeClr val="accent1"/>
              </a:solidFill>
              <a:latin typeface="Adobe Garamond Pro" pitchFamily="18" charset="0"/>
            </a:endParaRPr>
          </a:p>
          <a:p>
            <a:pPr>
              <a:buClr>
                <a:schemeClr val="bg1"/>
              </a:buClr>
            </a:pPr>
            <a:r>
              <a:rPr lang="en-US" dirty="0" smtClean="0">
                <a:solidFill>
                  <a:schemeClr val="accent1"/>
                </a:solidFill>
                <a:latin typeface="Adobe Garamond Pro" pitchFamily="18" charset="0"/>
              </a:rPr>
              <a:t>Historians and Archivists</a:t>
            </a:r>
          </a:p>
          <a:p>
            <a:pPr>
              <a:buClr>
                <a:schemeClr val="bg1"/>
              </a:buClr>
            </a:pPr>
            <a:endParaRPr lang="en-US" dirty="0" smtClean="0">
              <a:solidFill>
                <a:schemeClr val="accent1"/>
              </a:solidFill>
              <a:latin typeface="Adobe Garamond Pro" pitchFamily="18" charset="0"/>
            </a:endParaRPr>
          </a:p>
          <a:p>
            <a:pPr>
              <a:buClr>
                <a:schemeClr val="bg1"/>
              </a:buClr>
            </a:pPr>
            <a:r>
              <a:rPr lang="en-US" dirty="0" smtClean="0">
                <a:solidFill>
                  <a:schemeClr val="accent1"/>
                </a:solidFill>
                <a:latin typeface="Adobe Garamond Pro" pitchFamily="18" charset="0"/>
              </a:rPr>
              <a:t>Growing requirements for more standards, preservation and participation in the digital world = less time to commit to research.</a:t>
            </a:r>
            <a:endParaRPr lang="en-US" dirty="0">
              <a:solidFill>
                <a:schemeClr val="accent1"/>
              </a:solidFill>
              <a:latin typeface="Adobe Garamond Pro"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latin typeface="Adobe Garamond Pro" pitchFamily="18" charset="0"/>
              </a:rPr>
              <a:t>Where Do We Go Next </a:t>
            </a:r>
            <a:r>
              <a:rPr lang="en-US" dirty="0">
                <a:solidFill>
                  <a:schemeClr val="accent1"/>
                </a:solidFill>
                <a:latin typeface="Adobe Garamond Pro" pitchFamily="18" charset="0"/>
              </a:rPr>
              <a:t>w</a:t>
            </a:r>
            <a:r>
              <a:rPr lang="en-US" dirty="0" smtClean="0">
                <a:solidFill>
                  <a:schemeClr val="accent1"/>
                </a:solidFill>
                <a:latin typeface="Adobe Garamond Pro" pitchFamily="18" charset="0"/>
              </a:rPr>
              <a:t>ith the Narratives </a:t>
            </a:r>
            <a:r>
              <a:rPr lang="en-US" dirty="0">
                <a:solidFill>
                  <a:schemeClr val="accent1"/>
                </a:solidFill>
                <a:latin typeface="Adobe Garamond Pro" pitchFamily="18" charset="0"/>
              </a:rPr>
              <a:t>of our </a:t>
            </a:r>
            <a:r>
              <a:rPr lang="en-US" dirty="0" smtClean="0">
                <a:solidFill>
                  <a:schemeClr val="accent1"/>
                </a:solidFill>
                <a:latin typeface="Adobe Garamond Pro" pitchFamily="18" charset="0"/>
              </a:rPr>
              <a:t>Collections</a:t>
            </a:r>
            <a:r>
              <a:rPr lang="en-US" dirty="0">
                <a:solidFill>
                  <a:schemeClr val="accent1"/>
                </a:solidFill>
                <a:latin typeface="Adobe Garamond Pro" pitchFamily="18" charset="0"/>
              </a:rPr>
              <a:t>?</a:t>
            </a:r>
          </a:p>
        </p:txBody>
      </p:sp>
      <p:sp>
        <p:nvSpPr>
          <p:cNvPr id="3" name="Content Placeholder 2"/>
          <p:cNvSpPr>
            <a:spLocks noGrp="1"/>
          </p:cNvSpPr>
          <p:nvPr>
            <p:ph idx="1"/>
          </p:nvPr>
        </p:nvSpPr>
        <p:spPr>
          <a:xfrm>
            <a:off x="457200" y="1905000"/>
            <a:ext cx="8229600" cy="4191000"/>
          </a:xfrm>
        </p:spPr>
        <p:txBody>
          <a:bodyPr>
            <a:normAutofit fontScale="92500" lnSpcReduction="10000"/>
          </a:bodyPr>
          <a:lstStyle/>
          <a:p>
            <a:endParaRPr lang="en-US" dirty="0" smtClean="0">
              <a:solidFill>
                <a:schemeClr val="accent1"/>
              </a:solidFill>
              <a:latin typeface="Adobe Garamond Pro" pitchFamily="18" charset="0"/>
            </a:endParaRPr>
          </a:p>
          <a:p>
            <a:r>
              <a:rPr lang="en-US" dirty="0" smtClean="0">
                <a:solidFill>
                  <a:schemeClr val="accent1"/>
                </a:solidFill>
                <a:latin typeface="Adobe Garamond Pro" pitchFamily="18" charset="0"/>
              </a:rPr>
              <a:t>Accessioning  Oral Histories with Collections</a:t>
            </a:r>
          </a:p>
          <a:p>
            <a:endParaRPr lang="en-US" dirty="0" smtClean="0">
              <a:solidFill>
                <a:schemeClr val="accent1"/>
              </a:solidFill>
              <a:latin typeface="Adobe Garamond Pro" pitchFamily="18" charset="0"/>
            </a:endParaRPr>
          </a:p>
          <a:p>
            <a:r>
              <a:rPr lang="en-US" dirty="0" smtClean="0">
                <a:solidFill>
                  <a:schemeClr val="accent1"/>
                </a:solidFill>
                <a:latin typeface="Adobe Garamond Pro" pitchFamily="18" charset="0"/>
              </a:rPr>
              <a:t>Hello World! (using the World Wide Web)</a:t>
            </a:r>
          </a:p>
          <a:p>
            <a:endParaRPr lang="en-US" dirty="0" smtClean="0">
              <a:solidFill>
                <a:schemeClr val="accent1"/>
              </a:solidFill>
              <a:latin typeface="Adobe Garamond Pro" pitchFamily="18" charset="0"/>
            </a:endParaRPr>
          </a:p>
          <a:p>
            <a:pPr marL="342900" lvl="1" indent="-342900">
              <a:buFont typeface="Arial" pitchFamily="34" charset="0"/>
              <a:buChar char="•"/>
            </a:pPr>
            <a:r>
              <a:rPr lang="en-US" sz="3200" dirty="0" smtClean="0">
                <a:solidFill>
                  <a:schemeClr val="accent1"/>
                </a:solidFill>
                <a:latin typeface="Adobe Garamond Pro" pitchFamily="18" charset="0"/>
              </a:rPr>
              <a:t>Using standard metadata and terminology in order to “Google it”.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latin typeface="Adobe Garamond Pro" pitchFamily="18" charset="0"/>
              </a:rPr>
              <a:t>Leading our End-Users to Collections</a:t>
            </a:r>
            <a:endParaRPr lang="en-US" dirty="0">
              <a:solidFill>
                <a:schemeClr val="accent1"/>
              </a:solidFill>
              <a:latin typeface="Adobe Garamond Pro" pitchFamily="18" charset="0"/>
            </a:endParaRPr>
          </a:p>
        </p:txBody>
      </p:sp>
      <p:sp>
        <p:nvSpPr>
          <p:cNvPr id="3" name="Content Placeholder 2"/>
          <p:cNvSpPr>
            <a:spLocks noGrp="1"/>
          </p:cNvSpPr>
          <p:nvPr>
            <p:ph idx="1"/>
          </p:nvPr>
        </p:nvSpPr>
        <p:spPr/>
        <p:txBody>
          <a:bodyPr>
            <a:normAutofit/>
          </a:bodyPr>
          <a:lstStyle/>
          <a:p>
            <a:pPr lvl="1">
              <a:buNone/>
            </a:pPr>
            <a:endParaRPr lang="en-US" sz="3200" dirty="0" smtClean="0">
              <a:solidFill>
                <a:schemeClr val="accent1"/>
              </a:solidFill>
              <a:latin typeface="Adobe Garamond Pro" pitchFamily="18" charset="0"/>
            </a:endParaRPr>
          </a:p>
          <a:p>
            <a:pPr lvl="1"/>
            <a:r>
              <a:rPr lang="en-US" sz="3200" dirty="0" smtClean="0">
                <a:solidFill>
                  <a:schemeClr val="accent1"/>
                </a:solidFill>
                <a:latin typeface="Adobe Garamond Pro" pitchFamily="18" charset="0"/>
              </a:rPr>
              <a:t>Physical and Digital Exhibitions</a:t>
            </a:r>
          </a:p>
          <a:p>
            <a:pPr lvl="1"/>
            <a:endParaRPr lang="en-US" sz="3200" dirty="0" smtClean="0">
              <a:solidFill>
                <a:schemeClr val="accent1"/>
              </a:solidFill>
              <a:latin typeface="Adobe Garamond Pro" pitchFamily="18" charset="0"/>
            </a:endParaRPr>
          </a:p>
          <a:p>
            <a:pPr lvl="1"/>
            <a:r>
              <a:rPr lang="en-US" sz="3200" dirty="0" smtClean="0">
                <a:solidFill>
                  <a:schemeClr val="accent1"/>
                </a:solidFill>
                <a:latin typeface="Adobe Garamond Pro" pitchFamily="18" charset="0"/>
              </a:rPr>
              <a:t>Social Media</a:t>
            </a:r>
          </a:p>
          <a:p>
            <a:pPr lvl="1"/>
            <a:endParaRPr lang="en-US" sz="3200" dirty="0" smtClean="0">
              <a:solidFill>
                <a:schemeClr val="accent1"/>
              </a:solidFill>
              <a:latin typeface="Adobe Garamond Pro" pitchFamily="18" charset="0"/>
            </a:endParaRPr>
          </a:p>
          <a:p>
            <a:pPr lvl="1"/>
            <a:r>
              <a:rPr lang="en-US" sz="3200" dirty="0" smtClean="0">
                <a:solidFill>
                  <a:schemeClr val="accent1"/>
                </a:solidFill>
                <a:latin typeface="Adobe Garamond Pro" pitchFamily="18" charset="0"/>
              </a:rPr>
              <a:t>Grants (Oral history, archives, museums, historical societies, secondary education)</a:t>
            </a:r>
          </a:p>
          <a:p>
            <a:pPr lvl="1"/>
            <a:endParaRPr lang="en-US" dirty="0">
              <a:solidFill>
                <a:schemeClr val="accent1"/>
              </a:solidFill>
              <a:latin typeface="Adobe Garamond Pro"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Adobe Garamond Pro" pitchFamily="18" charset="0"/>
              </a:rPr>
              <a:t>Examples</a:t>
            </a:r>
            <a:endParaRPr lang="en-US" dirty="0">
              <a:solidFill>
                <a:schemeClr val="accent1"/>
              </a:solidFill>
              <a:latin typeface="Adobe Garamond Pro" pitchFamily="18" charset="0"/>
            </a:endParaRPr>
          </a:p>
        </p:txBody>
      </p:sp>
      <p:sp>
        <p:nvSpPr>
          <p:cNvPr id="3" name="Content Placeholder 2"/>
          <p:cNvSpPr>
            <a:spLocks noGrp="1"/>
          </p:cNvSpPr>
          <p:nvPr>
            <p:ph idx="1"/>
          </p:nvPr>
        </p:nvSpPr>
        <p:spPr/>
        <p:txBody>
          <a:bodyPr>
            <a:normAutofit/>
          </a:bodyPr>
          <a:lstStyle/>
          <a:p>
            <a:endParaRPr lang="en-US" dirty="0" smtClean="0">
              <a:solidFill>
                <a:schemeClr val="accent1"/>
              </a:solidFill>
              <a:latin typeface="Adobe Garamond Pro" pitchFamily="18" charset="0"/>
            </a:endParaRPr>
          </a:p>
          <a:p>
            <a:r>
              <a:rPr lang="en-US" dirty="0" smtClean="0">
                <a:solidFill>
                  <a:schemeClr val="accent1"/>
                </a:solidFill>
                <a:latin typeface="Adobe Garamond Pro" pitchFamily="18" charset="0"/>
                <a:hlinkClick r:id="rId2"/>
              </a:rPr>
              <a:t>On the Water-Commercial Fishers-Whaling</a:t>
            </a:r>
            <a:endParaRPr lang="en-US" dirty="0" smtClean="0"/>
          </a:p>
          <a:p>
            <a:endParaRPr lang="en-US" dirty="0" smtClean="0">
              <a:hlinkClick r:id="rId3" invalidUrl="https:///"/>
            </a:endParaRPr>
          </a:p>
          <a:p>
            <a:r>
              <a:rPr lang="en-US" smtClean="0">
                <a:hlinkClick r:id="rId3" invalidUrl="https:///"/>
              </a:rPr>
              <a:t>facebook.com/Massachusetts Historical Society</a:t>
            </a:r>
            <a:endParaRPr lang="en-US" dirty="0" smtClean="0">
              <a:solidFill>
                <a:schemeClr val="accent1"/>
              </a:solidFill>
              <a:latin typeface="Adobe Garamond Pro" pitchFamily="18" charset="0"/>
            </a:endParaRPr>
          </a:p>
          <a:p>
            <a:pPr>
              <a:buNone/>
            </a:pPr>
            <a:endParaRPr lang="en-US" dirty="0" smtClean="0">
              <a:solidFill>
                <a:schemeClr val="accent1"/>
              </a:solidFill>
              <a:latin typeface="Adobe Garamond Pro"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Adobe Garamond Pro" pitchFamily="18" charset="0"/>
              </a:rPr>
              <a:t>Examples</a:t>
            </a:r>
            <a:endParaRPr lang="en-US" dirty="0">
              <a:solidFill>
                <a:schemeClr val="accent1"/>
              </a:solidFill>
              <a:latin typeface="Adobe Garamond Pro" pitchFamily="18" charset="0"/>
            </a:endParaRPr>
          </a:p>
        </p:txBody>
      </p:sp>
      <p:sp>
        <p:nvSpPr>
          <p:cNvPr id="6" name="Content Placeholder 5"/>
          <p:cNvSpPr>
            <a:spLocks noGrp="1"/>
          </p:cNvSpPr>
          <p:nvPr>
            <p:ph idx="1"/>
          </p:nvPr>
        </p:nvSpPr>
        <p:spPr/>
        <p:txBody>
          <a:bodyPr/>
          <a:lstStyle/>
          <a:p>
            <a:pPr>
              <a:buNone/>
            </a:pPr>
            <a:endParaRPr lang="en-US" dirty="0" smtClean="0"/>
          </a:p>
          <a:p>
            <a:r>
              <a:rPr lang="en-US" dirty="0" smtClean="0">
                <a:hlinkClick r:id="rId2"/>
              </a:rPr>
              <a:t>www.artstor.org/index.shtml</a:t>
            </a:r>
            <a:endParaRPr lang="en-US" dirty="0" smtClean="0">
              <a:solidFill>
                <a:schemeClr val="accent1"/>
              </a:solidFill>
              <a:latin typeface="Adobe Garamond Pro" pitchFamily="18" charset="0"/>
            </a:endParaRPr>
          </a:p>
          <a:p>
            <a:endParaRPr lang="en-US" dirty="0" smtClean="0">
              <a:solidFill>
                <a:schemeClr val="accent1"/>
              </a:solidFill>
              <a:latin typeface="Adobe Garamond Pro"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1440</TotalTime>
  <Words>1729</Words>
  <Application>Microsoft Office PowerPoint</Application>
  <PresentationFormat>On-screen Show (4:3)</PresentationFormat>
  <Paragraphs>159</Paragraphs>
  <Slides>38</Slides>
  <Notes>10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Provenance: The New Chapter In The Museum Narrative</vt:lpstr>
      <vt:lpstr>Slide 2</vt:lpstr>
      <vt:lpstr>Where We Began</vt:lpstr>
      <vt:lpstr>Slide 4</vt:lpstr>
      <vt:lpstr>Archivists and Their Collections</vt:lpstr>
      <vt:lpstr>Where Do We Go Next with the Narratives of our Collections?</vt:lpstr>
      <vt:lpstr>Leading our End-Users to Collections</vt:lpstr>
      <vt:lpstr>Examples</vt:lpstr>
      <vt:lpstr>Examples</vt:lpstr>
      <vt:lpstr>The Benefits</vt:lpstr>
      <vt:lpstr>Difficulties</vt:lpstr>
      <vt:lpstr>Curator FOR Provenance</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Provenance: The New Chapter In The Museum Narrative</dc:title>
  <dc:creator>Rebriant</dc:creator>
  <cp:lastModifiedBy>Owner</cp:lastModifiedBy>
  <cp:revision>60</cp:revision>
  <cp:lastPrinted>2014-02-24T14:01:20Z</cp:lastPrinted>
  <dcterms:created xsi:type="dcterms:W3CDTF">2014-02-23T23:04:30Z</dcterms:created>
  <dcterms:modified xsi:type="dcterms:W3CDTF">2014-03-21T20:14:20Z</dcterms:modified>
</cp:coreProperties>
</file>